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6" r:id="rId3"/>
    <p:sldId id="279" r:id="rId4"/>
    <p:sldId id="291" r:id="rId5"/>
    <p:sldId id="269" r:id="rId6"/>
    <p:sldId id="270" r:id="rId7"/>
    <p:sldId id="271" r:id="rId8"/>
    <p:sldId id="272" r:id="rId9"/>
    <p:sldId id="274" r:id="rId10"/>
    <p:sldId id="277" r:id="rId11"/>
    <p:sldId id="275" r:id="rId12"/>
    <p:sldId id="276" r:id="rId13"/>
    <p:sldId id="280" r:id="rId14"/>
    <p:sldId id="282" r:id="rId15"/>
    <p:sldId id="286" r:id="rId16"/>
    <p:sldId id="283" r:id="rId17"/>
    <p:sldId id="285" r:id="rId18"/>
    <p:sldId id="284" r:id="rId19"/>
    <p:sldId id="281" r:id="rId20"/>
    <p:sldId id="278" r:id="rId21"/>
    <p:sldId id="268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tabilidade" initials="c" lastIdx="3" clrIdx="0">
    <p:extLst>
      <p:ext uri="{19B8F6BF-5375-455C-9EA6-DF929625EA0E}">
        <p15:presenceInfo xmlns:p15="http://schemas.microsoft.com/office/powerpoint/2012/main" userId="S-1-5-21-1609746303-1268915366-3217791096-11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/>
              <a:t>RECEITA LIQUIDA TOTAL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GRAFICOS'!$C$5:$F$6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GRAFICOS'!$C$7:$F$7</c:f>
              <c:numCache>
                <c:formatCode>#,##0.00</c:formatCode>
                <c:ptCount val="4"/>
                <c:pt idx="0">
                  <c:v>29150578.68</c:v>
                </c:pt>
                <c:pt idx="1">
                  <c:v>32938904.800000001</c:v>
                </c:pt>
                <c:pt idx="2">
                  <c:v>32680372.899999999</c:v>
                </c:pt>
                <c:pt idx="3">
                  <c:v>44468621.859999999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E5-4CFB-97D5-C497E95AAC4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-1111003280"/>
        <c:axId val="-1111014160"/>
      </c:barChart>
      <c:catAx>
        <c:axId val="-111100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1014160"/>
        <c:crosses val="autoZero"/>
        <c:auto val="1"/>
        <c:lblAlgn val="ctr"/>
        <c:lblOffset val="100"/>
        <c:noMultiLvlLbl val="0"/>
      </c:catAx>
      <c:valAx>
        <c:axId val="-111101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100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TRANSFERENCIA CONVENIO DO ESTADO PARA EDUCAÇÃO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9701501892349572E-3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B9-4B0E-BD91-96E7C8A00A9B}"/>
                </c:ext>
              </c:extLst>
            </c:dLbl>
            <c:dLbl>
              <c:idx val="1"/>
              <c:layout>
                <c:manualLayout>
                  <c:x val="-3.9801001261567113E-3"/>
                  <c:y val="-4.6296296296296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B9-4B0E-BD91-96E7C8A00A9B}"/>
                </c:ext>
              </c:extLst>
            </c:dLbl>
            <c:dLbl>
              <c:idx val="2"/>
              <c:layout>
                <c:manualLayout>
                  <c:x val="5.9701501892348843E-3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B9-4B0E-BD91-96E7C8A00A9B}"/>
                </c:ext>
              </c:extLst>
            </c:dLbl>
            <c:dLbl>
              <c:idx val="3"/>
              <c:layout>
                <c:manualLayout>
                  <c:x val="1.2612614402016524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B9-4B0E-BD91-96E7C8A00A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GRAFICOS'!$C$189:$F$190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GRAFICOS'!$C$191:$F$191</c:f>
              <c:numCache>
                <c:formatCode>#,##0.00</c:formatCode>
                <c:ptCount val="4"/>
                <c:pt idx="0">
                  <c:v>246814.12</c:v>
                </c:pt>
                <c:pt idx="1">
                  <c:v>225189.79</c:v>
                </c:pt>
                <c:pt idx="2">
                  <c:v>185155.53</c:v>
                </c:pt>
                <c:pt idx="3">
                  <c:v>156331.07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B9-4B0E-BD91-96E7C8A00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12883504"/>
        <c:axId val="-1112873712"/>
        <c:axId val="0"/>
      </c:bar3DChart>
      <c:catAx>
        <c:axId val="-111288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3712"/>
        <c:crosses val="autoZero"/>
        <c:auto val="1"/>
        <c:lblAlgn val="ctr"/>
        <c:lblOffset val="100"/>
        <c:noMultiLvlLbl val="0"/>
      </c:catAx>
      <c:valAx>
        <c:axId val="-111287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8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FUNDEB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75704695717405"/>
          <c:y val="0.18097222222222226"/>
          <c:w val="0.85217122165374304"/>
          <c:h val="0.7208876494604841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1057220186962676E-3"/>
                  <c:y val="-6.9444444444444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6C-4EB2-8E69-B0508C274046}"/>
                </c:ext>
              </c:extLst>
            </c:dLbl>
            <c:dLbl>
              <c:idx val="1"/>
              <c:layout>
                <c:manualLayout>
                  <c:x val="8.2114440373923844E-3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6C-4EB2-8E69-B0508C274046}"/>
                </c:ext>
              </c:extLst>
            </c:dLbl>
            <c:dLbl>
              <c:idx val="2"/>
              <c:layout>
                <c:manualLayout>
                  <c:x val="-7.5270700809205367E-17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6C-4EB2-8E69-B0508C274046}"/>
                </c:ext>
              </c:extLst>
            </c:dLbl>
            <c:dLbl>
              <c:idx val="3"/>
              <c:layout>
                <c:manualLayout>
                  <c:x val="1.2039126212227044E-2"/>
                  <c:y val="-3.2407407407407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6C-4EB2-8E69-B0508C2740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'[Audiencia publica 02-2026 graficos.xlsx]2° QUADRIM GRAFICOS'!$C$214:$F$214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'[Audiencia publica 02-2026 graficos.xlsx]2° QUADRIM GRAFICOS'!$C$215:$F$215</c:f>
              <c:numCache>
                <c:formatCode>#,##0.00</c:formatCode>
                <c:ptCount val="4"/>
                <c:pt idx="0">
                  <c:v>1457544.47</c:v>
                </c:pt>
                <c:pt idx="1">
                  <c:v>1933640.29</c:v>
                </c:pt>
                <c:pt idx="2">
                  <c:v>2378878.9700000002</c:v>
                </c:pt>
                <c:pt idx="3">
                  <c:v>2386167.81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EB2-8E69-B0508C274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12871536"/>
        <c:axId val="-1112882416"/>
        <c:axId val="0"/>
      </c:bar3DChart>
      <c:catAx>
        <c:axId val="-1112871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82416"/>
        <c:crosses val="autoZero"/>
        <c:auto val="1"/>
        <c:lblAlgn val="ctr"/>
        <c:lblOffset val="100"/>
        <c:noMultiLvlLbl val="0"/>
      </c:catAx>
      <c:valAx>
        <c:axId val="-111288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8751377952755904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GRAFICOS'!$B$364</c:f>
              <c:strCache>
                <c:ptCount val="1"/>
                <c:pt idx="0">
                  <c:v>COTA PARTE DA COMPENSAÇÃO FINANCEIRA RECURSOS HIDRICOS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GRAFICOS'!$C$362:$F$363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GRAFICOS'!$C$364:$F$364</c:f>
              <c:numCache>
                <c:formatCode>#,##0.00</c:formatCode>
                <c:ptCount val="4"/>
                <c:pt idx="0">
                  <c:v>280770.51</c:v>
                </c:pt>
                <c:pt idx="1">
                  <c:v>506114.36</c:v>
                </c:pt>
                <c:pt idx="2">
                  <c:v>303488.18</c:v>
                </c:pt>
                <c:pt idx="3">
                  <c:v>437540.08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60-4825-9437-A2EC707EC62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-1109351712"/>
        <c:axId val="-1109341920"/>
      </c:barChart>
      <c:catAx>
        <c:axId val="-110935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41920"/>
        <c:crosses val="autoZero"/>
        <c:auto val="1"/>
        <c:lblAlgn val="ctr"/>
        <c:lblOffset val="100"/>
        <c:noMultiLvlLbl val="0"/>
      </c:catAx>
      <c:valAx>
        <c:axId val="-110934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5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GASTOS CONSTITUCIONAIS SAÚDE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GRAFICOS'!$B$263</c:f>
              <c:strCache>
                <c:ptCount val="1"/>
                <c:pt idx="0">
                  <c:v>GASTOS CONSTITUCIONAIS SAÚDE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2110248-737B-4B86-889C-AAEF6C9A24E9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BDD-4758-90F9-D336CCB59939}"/>
                </c:ext>
              </c:extLst>
            </c:dLbl>
            <c:dLbl>
              <c:idx val="1"/>
              <c:layout>
                <c:manualLayout>
                  <c:x val="0"/>
                  <c:y val="-2.4883355190628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DD-4758-90F9-D336CCB59939}"/>
                </c:ext>
              </c:extLst>
            </c:dLbl>
            <c:dLbl>
              <c:idx val="2"/>
              <c:layout>
                <c:manualLayout>
                  <c:x val="2.6417464165535306E-2"/>
                  <c:y val="1.03682279393708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66224723297645"/>
                      <c:h val="0.107765827381356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BDD-4758-90F9-D336CCB59939}"/>
                </c:ext>
              </c:extLst>
            </c:dLbl>
            <c:dLbl>
              <c:idx val="3"/>
              <c:layout>
                <c:manualLayout>
                  <c:x val="-1.9841272941081263E-3"/>
                  <c:y val="-3.7325032785943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DD-4758-90F9-D336CCB599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GRAFICOS'!$C$261:$F$262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GRAFICOS'!$C$263:$F$263</c:f>
              <c:numCache>
                <c:formatCode>#,##0.00</c:formatCode>
                <c:ptCount val="4"/>
                <c:pt idx="0">
                  <c:v>2891940.9</c:v>
                </c:pt>
                <c:pt idx="1">
                  <c:v>3462473.38</c:v>
                </c:pt>
                <c:pt idx="2">
                  <c:v>3392108.4</c:v>
                </c:pt>
                <c:pt idx="3">
                  <c:v>3362257.91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DD-4758-90F9-D336CCB59939}"/>
            </c:ext>
          </c:extLst>
        </c:ser>
        <c:ser>
          <c:idx val="1"/>
          <c:order val="1"/>
          <c:tx>
            <c:strRef>
              <c:f>'[Audiencia publica 02-2026 graficos.xlsx]2° QUADRIM GRAFICOS'!$B$264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809527529297513E-2"/>
                  <c:y val="-2.0736129325524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DD-4758-90F9-D336CCB59939}"/>
                </c:ext>
              </c:extLst>
            </c:dLbl>
            <c:dLbl>
              <c:idx val="1"/>
              <c:layout>
                <c:manualLayout>
                  <c:x val="4.1666673176270652E-2"/>
                  <c:y val="-3.31778069208383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158743463120773E-2"/>
                      <c:h val="7.45880204605184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BDD-4758-90F9-D336CCB59939}"/>
                </c:ext>
              </c:extLst>
            </c:dLbl>
            <c:dLbl>
              <c:idx val="2"/>
              <c:layout>
                <c:manualLayout>
                  <c:x val="3.3730163999838143E-2"/>
                  <c:y val="-3.7325032785943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BDD-4758-90F9-D336CCB59939}"/>
                </c:ext>
              </c:extLst>
            </c:dLbl>
            <c:dLbl>
              <c:idx val="3"/>
              <c:layout>
                <c:manualLayout>
                  <c:x val="2.9761909411621747E-2"/>
                  <c:y val="-4.5619484516152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BDD-4758-90F9-D336CCB599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GRAFICOS'!$C$261:$F$262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GRAFICOS'!$C$264:$F$264</c:f>
              <c:numCache>
                <c:formatCode>0.00%</c:formatCode>
                <c:ptCount val="4"/>
                <c:pt idx="0">
                  <c:v>0.15640000000000001</c:v>
                </c:pt>
                <c:pt idx="1">
                  <c:v>0.16919999999999999</c:v>
                </c:pt>
                <c:pt idx="2">
                  <c:v>0.159</c:v>
                </c:pt>
                <c:pt idx="3">
                  <c:v>0.14860000000000001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BDD-4758-90F9-D336CCB59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09351168"/>
        <c:axId val="-1109343008"/>
        <c:axId val="0"/>
      </c:bar3DChart>
      <c:catAx>
        <c:axId val="-11093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43008"/>
        <c:crosses val="autoZero"/>
        <c:auto val="1"/>
        <c:lblAlgn val="ctr"/>
        <c:lblOffset val="100"/>
        <c:noMultiLvlLbl val="0"/>
      </c:catAx>
      <c:valAx>
        <c:axId val="-11093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5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GASTOS CONSTITUCIONAIS EDUCAÇÃO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822503085801865"/>
          <c:y val="0.17171296296296298"/>
          <c:w val="0.84493729624095637"/>
          <c:h val="0.537677529892096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GRAFICOS'!$B$288</c:f>
              <c:strCache>
                <c:ptCount val="1"/>
                <c:pt idx="0">
                  <c:v>GASTOS CONSTITUCIONAIS EDUCAÇÃO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06B3F5B-B526-4A58-A322-F24485D2D14D}" type="VALUE">
                      <a:rPr lang="en-US" i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438-48F8-AB26-BB630BCD1ED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9F39894-95F6-4D89-AE5A-9C4C3039293D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438-48F8-AB26-BB630BCD1ED4}"/>
                </c:ext>
              </c:extLst>
            </c:dLbl>
            <c:dLbl>
              <c:idx val="2"/>
              <c:layout>
                <c:manualLayout>
                  <c:x val="2.1333331704446089E-2"/>
                  <c:y val="-4.1666666666666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38-48F8-AB26-BB630BCD1ED4}"/>
                </c:ext>
              </c:extLst>
            </c:dLbl>
            <c:dLbl>
              <c:idx val="3"/>
              <c:layout>
                <c:manualLayout>
                  <c:x val="5.8181813739397199E-3"/>
                  <c:y val="-3.0303030303030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38-48F8-AB26-BB630BCD1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GRAFICOS'!$C$286:$F$287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GRAFICOS'!$C$288:$F$288</c:f>
              <c:numCache>
                <c:formatCode>#,##0.00</c:formatCode>
                <c:ptCount val="4"/>
                <c:pt idx="0">
                  <c:v>5130860.87</c:v>
                </c:pt>
                <c:pt idx="1">
                  <c:v>4976846.75</c:v>
                </c:pt>
                <c:pt idx="2">
                  <c:v>4825149.08</c:v>
                </c:pt>
                <c:pt idx="3">
                  <c:v>5183325.45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38-48F8-AB26-BB630BCD1ED4}"/>
            </c:ext>
          </c:extLst>
        </c:ser>
        <c:ser>
          <c:idx val="1"/>
          <c:order val="1"/>
          <c:tx>
            <c:strRef>
              <c:f>'[Audiencia publica 02-2026 graficos.xlsx]2° QUADRIM GRAFICOS'!$B$289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0727269617579033E-2"/>
                  <c:y val="-5.0925925925926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38-48F8-AB26-BB630BCD1ED4}"/>
                </c:ext>
              </c:extLst>
            </c:dLbl>
            <c:dLbl>
              <c:idx val="1"/>
              <c:layout>
                <c:manualLayout>
                  <c:x val="2.9090906869699309E-2"/>
                  <c:y val="-6.0185185185185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38-48F8-AB26-BB630BCD1ED4}"/>
                </c:ext>
              </c:extLst>
            </c:dLbl>
            <c:dLbl>
              <c:idx val="2"/>
              <c:layout>
                <c:manualLayout>
                  <c:x val="2.7151513078386022E-2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38-48F8-AB26-BB630BCD1ED4}"/>
                </c:ext>
              </c:extLst>
            </c:dLbl>
            <c:dLbl>
              <c:idx val="3"/>
              <c:layout>
                <c:manualLayout>
                  <c:x val="5.4013170920600789E-2"/>
                  <c:y val="-3.24671916010499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60331118870093"/>
                      <c:h val="6.10178273170399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438-48F8-AB26-BB630BCD1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GRAFICOS'!$C$286:$F$287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GRAFICOS'!$C$289:$F$289</c:f>
              <c:numCache>
                <c:formatCode>0.00%</c:formatCode>
                <c:ptCount val="4"/>
                <c:pt idx="0">
                  <c:v>0.26889999999999997</c:v>
                </c:pt>
                <c:pt idx="1">
                  <c:v>0.2359</c:v>
                </c:pt>
                <c:pt idx="2">
                  <c:v>0.21879999999999999</c:v>
                </c:pt>
                <c:pt idx="3">
                  <c:v>0.2215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438-48F8-AB26-BB630BCD1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09339200"/>
        <c:axId val="-1109337568"/>
        <c:axId val="0"/>
      </c:bar3DChart>
      <c:catAx>
        <c:axId val="-110933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37568"/>
        <c:crosses val="autoZero"/>
        <c:auto val="1"/>
        <c:lblAlgn val="ctr"/>
        <c:lblOffset val="100"/>
        <c:noMultiLvlLbl val="0"/>
      </c:catAx>
      <c:valAx>
        <c:axId val="-110933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39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DESPESA COM PESSOAL LEGISLATIVO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GRAFICOS'!$B$335</c:f>
              <c:strCache>
                <c:ptCount val="1"/>
                <c:pt idx="0">
                  <c:v>DESPESA COM PESSOAL LEGISLATIVO</c:v>
                </c:pt>
              </c:strCache>
            </c:strRef>
          </c:tx>
          <c:spPr>
            <a:solidFill>
              <a:schemeClr val="accent5">
                <a:tint val="77000"/>
                <a:alpha val="85000"/>
              </a:schemeClr>
            </a:solidFill>
            <a:ln w="9525" cap="flat" cmpd="sng" algn="ctr">
              <a:solidFill>
                <a:schemeClr val="accent5">
                  <a:tint val="77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tint val="77000"/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7266189658594677E-2"/>
                  <c:y val="-4.0018184354637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03-485E-B268-7AEE779EB71C}"/>
                </c:ext>
              </c:extLst>
            </c:dLbl>
            <c:dLbl>
              <c:idx val="1"/>
              <c:layout>
                <c:manualLayout>
                  <c:x val="5.7553965528649035E-3"/>
                  <c:y val="-3.2742150835612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03-485E-B268-7AEE779EB71C}"/>
                </c:ext>
              </c:extLst>
            </c:dLbl>
            <c:dLbl>
              <c:idx val="2"/>
              <c:layout>
                <c:manualLayout>
                  <c:x val="9.5923275881080322E-3"/>
                  <c:y val="-2.546611731658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03-485E-B268-7AEE779EB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GRAFICOS'!$C$333:$F$334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GRAFICOS'!$C$335:$F$335</c:f>
              <c:numCache>
                <c:formatCode>#,##0.00</c:formatCode>
                <c:ptCount val="4"/>
                <c:pt idx="0">
                  <c:v>420003.45</c:v>
                </c:pt>
                <c:pt idx="1">
                  <c:v>443284.46</c:v>
                </c:pt>
                <c:pt idx="2">
                  <c:v>437339.68</c:v>
                </c:pt>
                <c:pt idx="3">
                  <c:v>445778.18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03-485E-B268-7AEE779EB71C}"/>
            </c:ext>
          </c:extLst>
        </c:ser>
        <c:ser>
          <c:idx val="1"/>
          <c:order val="1"/>
          <c:tx>
            <c:strRef>
              <c:f>'[Audiencia publica 02-2026 graficos.xlsx]2° QUADRIM GRAFICOS'!$B$336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5">
                <a:shade val="76000"/>
                <a:alpha val="85000"/>
              </a:schemeClr>
            </a:solidFill>
            <a:ln w="9525" cap="flat" cmpd="sng" algn="ctr">
              <a:solidFill>
                <a:schemeClr val="accent5">
                  <a:shade val="76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shade val="76000"/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110312069383798E-2"/>
                  <c:y val="-4.3656201114149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03-485E-B268-7AEE779EB71C}"/>
                </c:ext>
              </c:extLst>
            </c:dLbl>
            <c:dLbl>
              <c:idx val="1"/>
              <c:layout>
                <c:manualLayout>
                  <c:x val="2.6858517246702882E-2"/>
                  <c:y val="-3.2742150835612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03-485E-B268-7AEE779EB71C}"/>
                </c:ext>
              </c:extLst>
            </c:dLbl>
            <c:dLbl>
              <c:idx val="2"/>
              <c:layout>
                <c:manualLayout>
                  <c:x val="2.4940051729081248E-2"/>
                  <c:y val="-4.3656201114149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03-485E-B268-7AEE779EB71C}"/>
                </c:ext>
              </c:extLst>
            </c:dLbl>
            <c:dLbl>
              <c:idx val="3"/>
              <c:layout>
                <c:manualLayout>
                  <c:x val="1.3429258623351441E-2"/>
                  <c:y val="-4.0018184354637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03-485E-B268-7AEE779EB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GRAFICOS'!$C$333:$F$334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GRAFICOS'!$C$336:$F$336</c:f>
              <c:numCache>
                <c:formatCode>0.00%</c:formatCode>
                <c:ptCount val="4"/>
                <c:pt idx="0">
                  <c:v>1.38E-2</c:v>
                </c:pt>
                <c:pt idx="1">
                  <c:v>1.24E-2</c:v>
                </c:pt>
                <c:pt idx="2">
                  <c:v>1.1900000000000001E-2</c:v>
                </c:pt>
                <c:pt idx="3">
                  <c:v>1.1299999999999999E-2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403-485E-B268-7AEE779EB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09349536"/>
        <c:axId val="-1109337024"/>
        <c:axId val="0"/>
      </c:bar3DChart>
      <c:catAx>
        <c:axId val="-110934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37024"/>
        <c:crosses val="autoZero"/>
        <c:auto val="1"/>
        <c:lblAlgn val="ctr"/>
        <c:lblOffset val="100"/>
        <c:noMultiLvlLbl val="0"/>
      </c:catAx>
      <c:valAx>
        <c:axId val="-11093370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-110934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DESPESAS COM PESSOAL EXECUTIVO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GRAFICOS'!$B$310</c:f>
              <c:strCache>
                <c:ptCount val="1"/>
                <c:pt idx="0">
                  <c:v>DESPESAS COM PESSOAL EXECUTIVO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4961002528202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48-4D11-B964-A627F4B9BA5D}"/>
                </c:ext>
              </c:extLst>
            </c:dLbl>
            <c:dLbl>
              <c:idx val="1"/>
              <c:layout>
                <c:manualLayout>
                  <c:x val="-7.0241845009765478E-17"/>
                  <c:y val="-2.9121169616236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48-4D11-B964-A627F4B9BA5D}"/>
                </c:ext>
              </c:extLst>
            </c:dLbl>
            <c:dLbl>
              <c:idx val="2"/>
              <c:layout>
                <c:manualLayout>
                  <c:x val="0"/>
                  <c:y val="-3.3281336704269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48-4D11-B964-A627F4B9BA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GRAFICOS'!$C$308:$F$309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GRAFICOS'!$C$310:$F$310</c:f>
              <c:numCache>
                <c:formatCode>#,##0.00</c:formatCode>
                <c:ptCount val="4"/>
                <c:pt idx="0">
                  <c:v>13925314.060000001</c:v>
                </c:pt>
                <c:pt idx="1">
                  <c:v>15998645.85</c:v>
                </c:pt>
                <c:pt idx="2">
                  <c:v>16477140.18</c:v>
                </c:pt>
                <c:pt idx="3">
                  <c:v>16873818.870000001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48-4D11-B964-A627F4B9BA5D}"/>
            </c:ext>
          </c:extLst>
        </c:ser>
        <c:ser>
          <c:idx val="1"/>
          <c:order val="1"/>
          <c:tx>
            <c:strRef>
              <c:f>'[Audiencia publica 02-2026 graficos.xlsx]2° QUADRIM GRAFICOS'!$B$311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4904214559386937E-2"/>
                  <c:y val="-8.7363508848708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48-4D11-B964-A627F4B9BA5D}"/>
                </c:ext>
              </c:extLst>
            </c:dLbl>
            <c:dLbl>
              <c:idx val="1"/>
              <c:layout>
                <c:manualLayout>
                  <c:x val="2.4904214559386972E-2"/>
                  <c:y val="-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48-4D11-B964-A627F4B9BA5D}"/>
                </c:ext>
              </c:extLst>
            </c:dLbl>
            <c:dLbl>
              <c:idx val="2"/>
              <c:layout>
                <c:manualLayout>
                  <c:x val="3.7255282344762913E-2"/>
                  <c:y val="-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756138077676984E-2"/>
                      <c:h val="8.35777567985974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C848-4D11-B964-A627F4B9BA5D}"/>
                </c:ext>
              </c:extLst>
            </c:dLbl>
            <c:dLbl>
              <c:idx val="3"/>
              <c:layout>
                <c:manualLayout>
                  <c:x val="9.5785440613026813E-3"/>
                  <c:y val="-4.992200505640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48-4D11-B964-A627F4B9BA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GRAFICOS'!$C$308:$F$309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GRAFICOS'!$C$311:$F$311</c:f>
              <c:numCache>
                <c:formatCode>0.00%</c:formatCode>
                <c:ptCount val="4"/>
                <c:pt idx="0">
                  <c:v>0.4587</c:v>
                </c:pt>
                <c:pt idx="1">
                  <c:v>0.44869999999999999</c:v>
                </c:pt>
                <c:pt idx="2">
                  <c:v>0.44719999999999999</c:v>
                </c:pt>
                <c:pt idx="3">
                  <c:v>0.4284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48-4D11-B964-A627F4B9B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09350624"/>
        <c:axId val="-1109350080"/>
        <c:axId val="0"/>
      </c:bar3DChart>
      <c:catAx>
        <c:axId val="-110935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50080"/>
        <c:crosses val="autoZero"/>
        <c:auto val="1"/>
        <c:lblAlgn val="ctr"/>
        <c:lblOffset val="100"/>
        <c:noMultiLvlLbl val="0"/>
      </c:catAx>
      <c:valAx>
        <c:axId val="-11093500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-110935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DISPONIBILIDADE DE CAIXA EXECUTIVO E LEGISLATIVO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GRAFICOS'!$C$236:$F$237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GRAFICOS'!$C$238:$F$238</c:f>
              <c:numCache>
                <c:formatCode>#,##0.00</c:formatCode>
                <c:ptCount val="4"/>
                <c:pt idx="0">
                  <c:v>9487761.8100000005</c:v>
                </c:pt>
                <c:pt idx="1">
                  <c:v>14309653.99</c:v>
                </c:pt>
                <c:pt idx="2">
                  <c:v>9274145.2100000009</c:v>
                </c:pt>
                <c:pt idx="3">
                  <c:v>13721077.939999999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06-43F9-B5DF-6D221E2B2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-1109352256"/>
        <c:axId val="-1109338112"/>
        <c:axId val="-1223761344"/>
      </c:bar3DChart>
      <c:catAx>
        <c:axId val="-110935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38112"/>
        <c:crosses val="autoZero"/>
        <c:auto val="1"/>
        <c:lblAlgn val="ctr"/>
        <c:lblOffset val="100"/>
        <c:noMultiLvlLbl val="0"/>
      </c:catAx>
      <c:valAx>
        <c:axId val="-1109338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09352256"/>
        <c:crosses val="autoZero"/>
        <c:crossBetween val="between"/>
      </c:valAx>
      <c:serAx>
        <c:axId val="-1223761344"/>
        <c:scaling>
          <c:orientation val="minMax"/>
        </c:scaling>
        <c:delete val="1"/>
        <c:axPos val="b"/>
        <c:majorTickMark val="none"/>
        <c:minorTickMark val="none"/>
        <c:tickLblPos val="nextTo"/>
        <c:crossAx val="-110933811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2 QUADRIM.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GRAFICOS'!$J$5:$J$6</c:f>
              <c:strCache>
                <c:ptCount val="2"/>
                <c:pt idx="0">
                  <c:v>2 QUADRIM.</c:v>
                </c:pt>
                <c:pt idx="1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4144254906487851E-3"/>
                  <c:y val="9.8066934989522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34-4958-8E0B-B341B92279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'[Audiencia publica 02-2026 graficos.xlsx]2° QUADRIM GRAFICOS'!$I$7:$I$8</c:f>
              <c:strCache>
                <c:ptCount val="2"/>
                <c:pt idx="0">
                  <c:v>TOTAL DA RECEITA ARRECADADA</c:v>
                </c:pt>
                <c:pt idx="1">
                  <c:v>TOTAL DA RECEITA PREVISTA</c:v>
                </c:pt>
              </c:strCache>
            </c:strRef>
          </c:cat>
          <c:val>
            <c:numRef>
              <c:f>'[Audiencia publica 02-2026 graficos.xlsx]2° QUADRIM GRAFICOS'!$J$7:$J$8</c:f>
              <c:numCache>
                <c:formatCode>#,##0.00</c:formatCode>
                <c:ptCount val="2"/>
                <c:pt idx="0">
                  <c:v>44468621.859999999</c:v>
                </c:pt>
                <c:pt idx="1">
                  <c:v>44070066.659999996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34-4958-8E0B-B341B9227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597384"/>
        <c:axId val="222600664"/>
      </c:barChart>
      <c:catAx>
        <c:axId val="222597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2600664"/>
        <c:crosses val="autoZero"/>
        <c:auto val="1"/>
        <c:lblAlgn val="ctr"/>
        <c:lblOffset val="100"/>
        <c:noMultiLvlLbl val="0"/>
      </c:catAx>
      <c:valAx>
        <c:axId val="222600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2597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/>
              <a:t>DESPESA TOTAL LIQUIDADA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84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789-495F-9B96-20024268259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84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789-495F-9B96-20024268259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84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789-495F-9B96-2002426825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GRAFICOS'!$C$26:$F$27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GRAFICOS'!$C$28:$F$28</c:f>
              <c:numCache>
                <c:formatCode>#,##0.00</c:formatCode>
                <c:ptCount val="4"/>
                <c:pt idx="0">
                  <c:v>20367978.57</c:v>
                </c:pt>
                <c:pt idx="1">
                  <c:v>22354720.07</c:v>
                </c:pt>
                <c:pt idx="2">
                  <c:v>25341891.859999999</c:v>
                </c:pt>
                <c:pt idx="3">
                  <c:v>33568173.82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89-495F-9B96-20024268259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111013072"/>
        <c:axId val="-1111012528"/>
      </c:barChart>
      <c:catAx>
        <c:axId val="-111101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1012528"/>
        <c:crosses val="autoZero"/>
        <c:auto val="1"/>
        <c:lblAlgn val="ctr"/>
        <c:lblOffset val="100"/>
        <c:noMultiLvlLbl val="0"/>
      </c:catAx>
      <c:valAx>
        <c:axId val="-1111012528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-111101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TRANFERENCIA DE RECURSOS DA UNIÃO PARA A SAÚDE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GRAFICOS'!$C$48:$C$49</c:f>
              <c:strCache>
                <c:ptCount val="2"/>
                <c:pt idx="0">
                  <c:v>2 QUADRIM.</c:v>
                </c:pt>
                <c:pt idx="1">
                  <c:v>2023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58000"/>
                    <a:alpha val="0"/>
                  </a:schemeClr>
                </a:gs>
                <a:gs pos="50000">
                  <a:schemeClr val="accent6">
                    <a:shade val="5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1840019962122582E-3"/>
                  <c:y val="9.7222222222222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48-42F2-ACFA-D4F2B2FAF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GRAFICOS'!$C$50</c:f>
              <c:numCache>
                <c:formatCode>#,##0.00</c:formatCode>
                <c:ptCount val="1"/>
                <c:pt idx="0">
                  <c:v>876981.75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48-42F2-ACFA-D4F2B2FAF9E4}"/>
            </c:ext>
          </c:extLst>
        </c:ser>
        <c:ser>
          <c:idx val="1"/>
          <c:order val="1"/>
          <c:tx>
            <c:strRef>
              <c:f>'[Audiencia publica 02-2026 graficos.xlsx]2° QUADRIM GRAFICOS'!$D$48:$D$49</c:f>
              <c:strCache>
                <c:ptCount val="2"/>
                <c:pt idx="0">
                  <c:v>2 QUADRIM.</c:v>
                </c:pt>
                <c:pt idx="1">
                  <c:v>2024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86000"/>
                    <a:alpha val="0"/>
                  </a:schemeClr>
                </a:gs>
                <a:gs pos="50000">
                  <a:schemeClr val="accent6">
                    <a:shade val="86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3680039924244365E-3"/>
                  <c:y val="0.125000000000000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48-42F2-ACFA-D4F2B2FAF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GRAFICOS'!$D$50</c:f>
              <c:numCache>
                <c:formatCode>#,##0.00</c:formatCode>
                <c:ptCount val="1"/>
                <c:pt idx="0">
                  <c:v>915188.32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48-42F2-ACFA-D4F2B2FAF9E4}"/>
            </c:ext>
          </c:extLst>
        </c:ser>
        <c:ser>
          <c:idx val="2"/>
          <c:order val="2"/>
          <c:tx>
            <c:strRef>
              <c:f>'[Audiencia publica 02-2026 graficos.xlsx]2° QUADRIM GRAFICOS'!$E$48:$E$49</c:f>
              <c:strCache>
                <c:ptCount val="2"/>
                <c:pt idx="0">
                  <c:v>2 QUADRIM.</c:v>
                </c:pt>
                <c:pt idx="1">
                  <c:v>2025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86000"/>
                    <a:alpha val="0"/>
                  </a:schemeClr>
                </a:gs>
                <a:gs pos="50000">
                  <a:schemeClr val="accent6">
                    <a:tint val="86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0079148113295577E-17"/>
                  <c:y val="0.111111111111111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48-42F2-ACFA-D4F2B2FAF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GRAFICOS'!$E$50</c:f>
              <c:numCache>
                <c:formatCode>#,##0.00</c:formatCode>
                <c:ptCount val="1"/>
                <c:pt idx="0">
                  <c:v>1674066.14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048-42F2-ACFA-D4F2B2FAF9E4}"/>
            </c:ext>
          </c:extLst>
        </c:ser>
        <c:ser>
          <c:idx val="3"/>
          <c:order val="3"/>
          <c:tx>
            <c:strRef>
              <c:f>'[Audiencia publica 02-2026 graficos.xlsx]2° QUADRIM GRAFICOS'!$F$48:$F$49</c:f>
              <c:strCache>
                <c:ptCount val="2"/>
                <c:pt idx="0">
                  <c:v>2 QUADRIM.</c:v>
                </c:pt>
                <c:pt idx="1">
                  <c:v>2026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58000"/>
                    <a:alpha val="0"/>
                  </a:schemeClr>
                </a:gs>
                <a:gs pos="50000">
                  <a:schemeClr val="accent6">
                    <a:tint val="5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GRAFICOS'!$F$50</c:f>
              <c:numCache>
                <c:formatCode>#,##0.00</c:formatCode>
                <c:ptCount val="1"/>
                <c:pt idx="0">
                  <c:v>1817875.54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048-42F2-ACFA-D4F2B2FAF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-1111008176"/>
        <c:axId val="-1111001648"/>
        <c:axId val="0"/>
      </c:bar3DChart>
      <c:catAx>
        <c:axId val="-111100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1001648"/>
        <c:crosses val="autoZero"/>
        <c:auto val="1"/>
        <c:lblAlgn val="ctr"/>
        <c:lblOffset val="100"/>
        <c:noMultiLvlLbl val="0"/>
      </c:catAx>
      <c:valAx>
        <c:axId val="-111100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100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TRANFERENCIA DE RECURSOS DO ESTADO PARA A SAÚDE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GRAFICOS'!$C$72:$C$73</c:f>
              <c:strCache>
                <c:ptCount val="2"/>
                <c:pt idx="0">
                  <c:v>2 QUADRIM.</c:v>
                </c:pt>
                <c:pt idx="1">
                  <c:v>2023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A4-49E9-91B5-A363ACFD4D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GRAFICOS'!$C$74</c:f>
              <c:numCache>
                <c:formatCode>#,##0.00</c:formatCode>
                <c:ptCount val="1"/>
                <c:pt idx="0">
                  <c:v>217941.05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A4-49E9-91B5-A363ACFD4D15}"/>
            </c:ext>
          </c:extLst>
        </c:ser>
        <c:ser>
          <c:idx val="1"/>
          <c:order val="1"/>
          <c:tx>
            <c:strRef>
              <c:f>'[Audiencia publica 02-2026 graficos.xlsx]2° QUADRIM GRAFICOS'!$D$72:$D$73</c:f>
              <c:strCache>
                <c:ptCount val="2"/>
                <c:pt idx="0">
                  <c:v>2 QUADRIM.</c:v>
                </c:pt>
                <c:pt idx="1">
                  <c:v>2024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6.7170439083111162E-3"/>
                  <c:y val="9.2592592592592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A4-49E9-91B5-A363ACFD4D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GRAFICOS'!$D$74</c:f>
              <c:numCache>
                <c:formatCode>#,##0.00</c:formatCode>
                <c:ptCount val="1"/>
                <c:pt idx="0">
                  <c:v>336614.03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A4-49E9-91B5-A363ACFD4D15}"/>
            </c:ext>
          </c:extLst>
        </c:ser>
        <c:ser>
          <c:idx val="2"/>
          <c:order val="2"/>
          <c:tx>
            <c:strRef>
              <c:f>'[Audiencia publica 02-2026 graficos.xlsx]2° QUADRIM GRAFICOS'!$E$72:$E$73</c:f>
              <c:strCache>
                <c:ptCount val="2"/>
                <c:pt idx="0">
                  <c:v>2 QUADRIM.</c:v>
                </c:pt>
                <c:pt idx="1">
                  <c:v>2025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4.4780292722074108E-3"/>
                  <c:y val="0.111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A4-49E9-91B5-A363ACFD4D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GRAFICOS'!$E$74</c:f>
              <c:numCache>
                <c:formatCode>#,##0.00</c:formatCode>
                <c:ptCount val="1"/>
                <c:pt idx="0">
                  <c:v>519031.15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1A4-49E9-91B5-A363ACFD4D15}"/>
            </c:ext>
          </c:extLst>
        </c:ser>
        <c:ser>
          <c:idx val="3"/>
          <c:order val="3"/>
          <c:tx>
            <c:strRef>
              <c:f>'[Audiencia publica 02-2026 graficos.xlsx]2° QUADRIM GRAFICOS'!$F$72:$F$73</c:f>
              <c:strCache>
                <c:ptCount val="2"/>
                <c:pt idx="0">
                  <c:v>2 QUADRIM.</c:v>
                </c:pt>
                <c:pt idx="1">
                  <c:v>2026</c:v>
                </c:pt>
              </c:strCache>
            </c:strRef>
          </c:tx>
          <c:spPr>
            <a:solidFill>
              <a:schemeClr val="accent6">
                <a:lumMod val="60000"/>
                <a:alpha val="85000"/>
              </a:schemeClr>
            </a:solidFill>
            <a:ln w="9525" cap="flat" cmpd="sng" algn="ctr">
              <a:solidFill>
                <a:schemeClr val="accent6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60000"/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GRAFICOS'!$F$74</c:f>
              <c:numCache>
                <c:formatCode>#,##0.00</c:formatCode>
                <c:ptCount val="1"/>
                <c:pt idx="0">
                  <c:v>525039.46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1A4-49E9-91B5-A363ACFD4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12876976"/>
        <c:axId val="-1112874800"/>
        <c:axId val="0"/>
      </c:bar3DChart>
      <c:catAx>
        <c:axId val="-111287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4800"/>
        <c:crosses val="autoZero"/>
        <c:auto val="1"/>
        <c:lblAlgn val="ctr"/>
        <c:lblOffset val="100"/>
        <c:noMultiLvlLbl val="0"/>
      </c:catAx>
      <c:valAx>
        <c:axId val="-1112874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COTA PARTE FUNDO PARTICIPAÇÃO DOS MUNICIPIOS - FPM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13732520708297E-2"/>
                  <c:y val="-7.870370370370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95-44F7-96CD-648B72EA968D}"/>
                </c:ext>
              </c:extLst>
            </c:dLbl>
            <c:dLbl>
              <c:idx val="1"/>
              <c:layout>
                <c:manualLayout>
                  <c:x val="1.2976479024849958E-2"/>
                  <c:y val="-4.6296296296296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95-44F7-96CD-648B72EA968D}"/>
                </c:ext>
              </c:extLst>
            </c:dLbl>
            <c:dLbl>
              <c:idx val="2"/>
              <c:layout>
                <c:manualLayout>
                  <c:x val="2.1627465041416515E-2"/>
                  <c:y val="-6.9444444444444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95-44F7-96CD-648B72EA968D}"/>
                </c:ext>
              </c:extLst>
            </c:dLbl>
            <c:dLbl>
              <c:idx val="3"/>
              <c:layout>
                <c:manualLayout>
                  <c:x val="1.816805306025197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95-44F7-96CD-648B72EA96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GRAFICOS'!$C$95:$F$96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GRAFICOS'!$C$97:$F$97</c:f>
              <c:numCache>
                <c:formatCode>#,##0.00</c:formatCode>
                <c:ptCount val="4"/>
                <c:pt idx="0">
                  <c:v>9541982.9800000004</c:v>
                </c:pt>
                <c:pt idx="1">
                  <c:v>10339655.529999999</c:v>
                </c:pt>
                <c:pt idx="2">
                  <c:v>11307563.08</c:v>
                </c:pt>
                <c:pt idx="3">
                  <c:v>12290290.85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5-44F7-96CD-648B72EA9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12879696"/>
        <c:axId val="-1112877520"/>
        <c:axId val="0"/>
      </c:bar3DChart>
      <c:catAx>
        <c:axId val="-111287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7520"/>
        <c:crosses val="autoZero"/>
        <c:auto val="1"/>
        <c:lblAlgn val="ctr"/>
        <c:lblOffset val="100"/>
        <c:noMultiLvlLbl val="0"/>
      </c:catAx>
      <c:valAx>
        <c:axId val="-1112877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9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COTA-PARTE DO ICMS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65053201072026"/>
          <c:y val="6.9444444444444448E-2"/>
          <c:w val="0.7953495188101487"/>
          <c:h val="0.735771361913094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GRAFICOS'!$C$117:$C$118</c:f>
              <c:strCache>
                <c:ptCount val="2"/>
                <c:pt idx="0">
                  <c:v>2 QUADRIM.</c:v>
                </c:pt>
                <c:pt idx="1">
                  <c:v>2023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58000"/>
                    <a:alpha val="0"/>
                  </a:schemeClr>
                </a:gs>
                <a:gs pos="50000">
                  <a:schemeClr val="accent6">
                    <a:tint val="5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6065540235077882E-3"/>
                  <c:y val="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AE-408B-AE4E-3C74B5F1B0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GRAFICOS'!$C$119</c:f>
              <c:numCache>
                <c:formatCode>#,##0.00</c:formatCode>
                <c:ptCount val="1"/>
                <c:pt idx="0">
                  <c:v>7300218.0800000001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AE-408B-AE4E-3C74B5F1B06D}"/>
            </c:ext>
          </c:extLst>
        </c:ser>
        <c:ser>
          <c:idx val="1"/>
          <c:order val="1"/>
          <c:tx>
            <c:strRef>
              <c:f>'[Audiencia publica 02-2026 graficos.xlsx]2° QUADRIM GRAFICOS'!$D$117:$D$118</c:f>
              <c:strCache>
                <c:ptCount val="2"/>
                <c:pt idx="0">
                  <c:v>2 QUADRIM.</c:v>
                </c:pt>
                <c:pt idx="1">
                  <c:v>2024</c:v>
                </c:pt>
              </c:strCache>
            </c:strRef>
          </c:tx>
          <c:spPr>
            <a:gradFill>
              <a:gsLst>
                <a:gs pos="100000">
                  <a:schemeClr val="accent6">
                    <a:tint val="86000"/>
                    <a:alpha val="0"/>
                  </a:schemeClr>
                </a:gs>
                <a:gs pos="50000">
                  <a:schemeClr val="accent6">
                    <a:tint val="86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7777777777777779E-3"/>
                  <c:y val="0.124999999999999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AE-408B-AE4E-3C74B5F1B0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GRAFICOS'!$D$119</c:f>
              <c:numCache>
                <c:formatCode>#,##0.00</c:formatCode>
                <c:ptCount val="1"/>
                <c:pt idx="0">
                  <c:v>7367525.0999999996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AE-408B-AE4E-3C74B5F1B06D}"/>
            </c:ext>
          </c:extLst>
        </c:ser>
        <c:ser>
          <c:idx val="2"/>
          <c:order val="2"/>
          <c:tx>
            <c:strRef>
              <c:f>'[Audiencia publica 02-2026 graficos.xlsx]2° QUADRIM GRAFICOS'!$E$117:$E$118</c:f>
              <c:strCache>
                <c:ptCount val="2"/>
                <c:pt idx="0">
                  <c:v>2 QUADRIM.</c:v>
                </c:pt>
                <c:pt idx="1">
                  <c:v>2025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86000"/>
                    <a:alpha val="0"/>
                  </a:schemeClr>
                </a:gs>
                <a:gs pos="50000">
                  <a:schemeClr val="accent6">
                    <a:shade val="86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0.115740740740740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1AE-408B-AE4E-3C74B5F1B0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GRAFICOS'!$E$119</c:f>
              <c:numCache>
                <c:formatCode>#,##0.00</c:formatCode>
                <c:ptCount val="1"/>
                <c:pt idx="0">
                  <c:v>7287995.6900000004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1AE-408B-AE4E-3C74B5F1B06D}"/>
            </c:ext>
          </c:extLst>
        </c:ser>
        <c:ser>
          <c:idx val="3"/>
          <c:order val="3"/>
          <c:tx>
            <c:strRef>
              <c:f>'[Audiencia publica 02-2026 graficos.xlsx]2° QUADRIM GRAFICOS'!$F$117:$F$118</c:f>
              <c:strCache>
                <c:ptCount val="2"/>
                <c:pt idx="0">
                  <c:v>2 QUADRIM.</c:v>
                </c:pt>
                <c:pt idx="1">
                  <c:v>2026</c:v>
                </c:pt>
              </c:strCache>
            </c:strRef>
          </c:tx>
          <c:spPr>
            <a:gradFill>
              <a:gsLst>
                <a:gs pos="100000">
                  <a:schemeClr val="accent6">
                    <a:shade val="58000"/>
                    <a:alpha val="0"/>
                  </a:schemeClr>
                </a:gs>
                <a:gs pos="50000">
                  <a:schemeClr val="accent6">
                    <a:shade val="5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244539524039548E-3"/>
                  <c:y val="0.120370370370370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1AE-408B-AE4E-3C74B5F1B0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GRAFICOS'!$F$119</c:f>
              <c:numCache>
                <c:formatCode>#,##0.00</c:formatCode>
                <c:ptCount val="1"/>
                <c:pt idx="0">
                  <c:v>6720806.6200000001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1AE-408B-AE4E-3C74B5F1B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-1112876432"/>
        <c:axId val="-1112879152"/>
        <c:axId val="0"/>
      </c:bar3DChart>
      <c:catAx>
        <c:axId val="-111287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9152"/>
        <c:crosses val="autoZero"/>
        <c:auto val="1"/>
        <c:lblAlgn val="ctr"/>
        <c:lblOffset val="100"/>
        <c:noMultiLvlLbl val="0"/>
      </c:catAx>
      <c:valAx>
        <c:axId val="-111287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COTA-PARTE DO IPVA</a:t>
            </a:r>
          </a:p>
        </c:rich>
      </c:tx>
      <c:layout>
        <c:manualLayout>
          <c:xMode val="edge"/>
          <c:yMode val="edge"/>
          <c:x val="0.32934506958732318"/>
          <c:y val="6.48148148148148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46608408053041"/>
          <c:y val="0.17581036745406825"/>
          <c:w val="0.82827444257329108"/>
          <c:h val="0.592368401866433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'[Audiencia publica 02-2026 graficos.xlsx]2° QUADRIM GRAFICOS'!$C$141:$C$142</c:f>
              <c:strCache>
                <c:ptCount val="2"/>
                <c:pt idx="0">
                  <c:v>2 QUADRIM.</c:v>
                </c:pt>
                <c:pt idx="1">
                  <c:v>2023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1111111111111112E-2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D9-4DA8-B7A9-A6D3E1C73F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GRAFICOS'!$C$143</c:f>
              <c:numCache>
                <c:formatCode>#,##0.00</c:formatCode>
                <c:ptCount val="1"/>
                <c:pt idx="0">
                  <c:v>504995.85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9-4DA8-B7A9-A6D3E1C73FA9}"/>
            </c:ext>
          </c:extLst>
        </c:ser>
        <c:ser>
          <c:idx val="1"/>
          <c:order val="1"/>
          <c:tx>
            <c:strRef>
              <c:f>'[Audiencia publica 02-2026 graficos.xlsx]2° QUADRIM GRAFICOS'!$D$141:$D$142</c:f>
              <c:strCache>
                <c:ptCount val="2"/>
                <c:pt idx="0">
                  <c:v>2 QUADRIM.</c:v>
                </c:pt>
                <c:pt idx="1">
                  <c:v>2024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5.5555555555554534E-3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D9-4DA8-B7A9-A6D3E1C73F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GRAFICOS'!$D$143</c:f>
              <c:numCache>
                <c:formatCode>#,##0.00</c:formatCode>
                <c:ptCount val="1"/>
                <c:pt idx="0">
                  <c:v>707858.85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D9-4DA8-B7A9-A6D3E1C73FA9}"/>
            </c:ext>
          </c:extLst>
        </c:ser>
        <c:ser>
          <c:idx val="2"/>
          <c:order val="2"/>
          <c:tx>
            <c:strRef>
              <c:f>'[Audiencia publica 02-2026 graficos.xlsx]2° QUADRIM GRAFICOS'!$E$141:$E$142</c:f>
              <c:strCache>
                <c:ptCount val="2"/>
                <c:pt idx="0">
                  <c:v>2 QUADRIM.</c:v>
                </c:pt>
                <c:pt idx="1">
                  <c:v>2025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5.5555555555555558E-3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D9-4DA8-B7A9-A6D3E1C73F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GRAFICOS'!$E$143</c:f>
              <c:numCache>
                <c:formatCode>#,##0.00</c:formatCode>
                <c:ptCount val="1"/>
                <c:pt idx="0">
                  <c:v>737252.01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D9-4DA8-B7A9-A6D3E1C73FA9}"/>
            </c:ext>
          </c:extLst>
        </c:ser>
        <c:ser>
          <c:idx val="3"/>
          <c:order val="3"/>
          <c:tx>
            <c:strRef>
              <c:f>'[Audiencia publica 02-2026 graficos.xlsx]2° QUADRIM GRAFICOS'!$F$141:$F$142</c:f>
              <c:strCache>
                <c:ptCount val="2"/>
                <c:pt idx="0">
                  <c:v>2 QUADRIM.</c:v>
                </c:pt>
                <c:pt idx="1">
                  <c:v>2026</c:v>
                </c:pt>
              </c:strCache>
            </c:strRef>
          </c:tx>
          <c:spPr>
            <a:solidFill>
              <a:schemeClr val="accent2">
                <a:lumMod val="60000"/>
                <a:alpha val="85000"/>
              </a:schemeClr>
            </a:solidFill>
            <a:ln w="9525" cap="flat" cmpd="sng" algn="ctr">
              <a:solidFill>
                <a:schemeClr val="accent2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60000"/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888888888888889E-2"/>
                  <c:y val="-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D9-4DA8-B7A9-A6D3E1C73F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'[Audiencia publica 02-2026 graficos.xlsx]2° QUADRIM GRAFICOS'!$F$143</c:f>
              <c:numCache>
                <c:formatCode>#,##0.00</c:formatCode>
                <c:ptCount val="1"/>
                <c:pt idx="0">
                  <c:v>794785.67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D9-4DA8-B7A9-A6D3E1C73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12870448"/>
        <c:axId val="-1112869360"/>
        <c:axId val="0"/>
      </c:bar3DChart>
      <c:catAx>
        <c:axId val="-111287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69360"/>
        <c:crosses val="autoZero"/>
        <c:auto val="1"/>
        <c:lblAlgn val="ctr"/>
        <c:lblOffset val="100"/>
        <c:noMultiLvlLbl val="0"/>
      </c:catAx>
      <c:valAx>
        <c:axId val="-111286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TRANSFERENCIA DE RECURSO FNDE UNIÃO PARA EDUCAÇÃO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4.1666666666666664E-2"/>
                </c:manualLayout>
              </c:layout>
              <c:tx>
                <c:rich>
                  <a:bodyPr/>
                  <a:lstStyle/>
                  <a:p>
                    <a:fld id="{FDB3D9CD-B4C7-43CF-B848-7E4A483BCC76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4EA-4574-AA62-89AEE87C010F}"/>
                </c:ext>
              </c:extLst>
            </c:dLbl>
            <c:dLbl>
              <c:idx val="1"/>
              <c:layout>
                <c:manualLayout>
                  <c:x val="-5.0925337632079971E-17"/>
                  <c:y val="-2.7777777777777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EA-4574-AA62-89AEE87C010F}"/>
                </c:ext>
              </c:extLst>
            </c:dLbl>
            <c:dLbl>
              <c:idx val="2"/>
              <c:layout>
                <c:manualLayout>
                  <c:x val="1.1111111111111112E-2"/>
                  <c:y val="-6.481481481481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EA-4574-AA62-89AEE87C010F}"/>
                </c:ext>
              </c:extLst>
            </c:dLbl>
            <c:dLbl>
              <c:idx val="3"/>
              <c:layout>
                <c:manualLayout>
                  <c:x val="2.2840826268389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EA-4574-AA62-89AEE87C01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'[Audiencia publica 02-2026 graficos.xlsx]2° QUADRIM GRAFICOS'!$C$164:$F$165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  <c:lvl>
                  <c:pt idx="0">
                    <c:v>2 QUADRIM.</c:v>
                  </c:pt>
                  <c:pt idx="1">
                    <c:v>2 QUADRIM.</c:v>
                  </c:pt>
                  <c:pt idx="2">
                    <c:v>2 QUADRIM.</c:v>
                  </c:pt>
                  <c:pt idx="3">
                    <c:v>2 QUADRIM.</c:v>
                  </c:pt>
                </c:lvl>
              </c:multiLvlStrCache>
            </c:multiLvlStrRef>
          </c:cat>
          <c:val>
            <c:numRef>
              <c:f>'[Audiencia publica 02-2026 graficos.xlsx]2° QUADRIM GRAFICOS'!$C$166:$F$166</c:f>
              <c:numCache>
                <c:formatCode>#,##0.00</c:formatCode>
                <c:ptCount val="4"/>
                <c:pt idx="0">
                  <c:v>181355.57</c:v>
                </c:pt>
                <c:pt idx="1">
                  <c:v>192534.82</c:v>
                </c:pt>
                <c:pt idx="2">
                  <c:v>194223.11</c:v>
                </c:pt>
                <c:pt idx="3">
                  <c:v>219142.13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EA-4574-AA62-89AEE87C01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12874256"/>
        <c:axId val="-1112884048"/>
        <c:axId val="0"/>
      </c:bar3DChart>
      <c:catAx>
        <c:axId val="-111287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84048"/>
        <c:crosses val="autoZero"/>
        <c:auto val="1"/>
        <c:lblAlgn val="ctr"/>
        <c:lblOffset val="100"/>
        <c:noMultiLvlLbl val="0"/>
      </c:catAx>
      <c:valAx>
        <c:axId val="-111288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11287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#1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5#9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#10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#11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5#12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5#13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5#14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5#1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5#16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6_5#17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5#18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#2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5#19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#3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#4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#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#6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#7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5#8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" qsCatId="simple" csTypeId="urn:microsoft.com/office/officeart/2005/8/colors/accent6_5#1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endParaRPr lang="pt-BR" sz="2300" b="1" dirty="0"/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CBC9BA12-4BFB-43FA-8E22-66A41818E03F}" type="presOf" srcId="{6C2D05EB-FFDF-4958-AB3A-761A0D2B2512}" destId="{8249D064-F681-476D-BE10-005734554DAE}" srcOrd="0" destOrd="0" presId="urn:microsoft.com/office/officeart/2008/layout/VerticalCurvedList"/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4DA00935-301B-4B9A-98B9-EAF9F946E1E1}" type="presOf" srcId="{B925EA7C-B715-4E12-89B2-A29DAA1F46B9}" destId="{82610B72-36F6-4F8E-A51B-B69A283A3831}" srcOrd="0" destOrd="0" presId="urn:microsoft.com/office/officeart/2008/layout/VerticalCurvedList"/>
    <dgm:cxn modelId="{757EBBBE-93A1-4D6C-B77B-4E43BCE4F48A}" type="presOf" srcId="{53084C89-4463-4B86-AF93-2BDE198185D9}" destId="{FD0DB3AE-0A45-4EE9-80F8-0A0B44F0C143}" srcOrd="0" destOrd="0" presId="urn:microsoft.com/office/officeart/2008/layout/VerticalCurvedList"/>
    <dgm:cxn modelId="{7511209D-86F6-4D9E-B9C0-36AB0B9B6302}" type="presParOf" srcId="{FD0DB3AE-0A45-4EE9-80F8-0A0B44F0C143}" destId="{0AE66E66-EF40-41E0-9BD7-764902388808}" srcOrd="0" destOrd="0" presId="urn:microsoft.com/office/officeart/2008/layout/VerticalCurvedList"/>
    <dgm:cxn modelId="{861CFC0D-227A-4203-821D-0871438866A2}" type="presParOf" srcId="{0AE66E66-EF40-41E0-9BD7-764902388808}" destId="{A6FB4A83-0411-4AC6-BE11-466296ED8791}" srcOrd="0" destOrd="0" presId="urn:microsoft.com/office/officeart/2008/layout/VerticalCurvedList"/>
    <dgm:cxn modelId="{D56147CD-3844-48F8-921E-063E7ABF64A3}" type="presParOf" srcId="{A6FB4A83-0411-4AC6-BE11-466296ED8791}" destId="{5352454B-F7A7-4206-A497-DA4805E00C4D}" srcOrd="0" destOrd="0" presId="urn:microsoft.com/office/officeart/2008/layout/VerticalCurvedList"/>
    <dgm:cxn modelId="{E481DD3B-D029-4F1F-AF0E-A3B6FBA7C5B2}" type="presParOf" srcId="{A6FB4A83-0411-4AC6-BE11-466296ED8791}" destId="{8249D064-F681-476D-BE10-005734554DAE}" srcOrd="1" destOrd="0" presId="urn:microsoft.com/office/officeart/2008/layout/VerticalCurvedList"/>
    <dgm:cxn modelId="{31B341CA-F094-47A0-A9B9-B5D369F4EC0C}" type="presParOf" srcId="{A6FB4A83-0411-4AC6-BE11-466296ED8791}" destId="{2B096C9C-941B-4E69-9640-3A9888F78DDD}" srcOrd="2" destOrd="0" presId="urn:microsoft.com/office/officeart/2008/layout/VerticalCurvedList"/>
    <dgm:cxn modelId="{DE1CBAA2-F583-4FDF-976D-B2617E035644}" type="presParOf" srcId="{A6FB4A83-0411-4AC6-BE11-466296ED8791}" destId="{7CCC5401-5274-4925-AC42-E72BB4F54793}" srcOrd="3" destOrd="0" presId="urn:microsoft.com/office/officeart/2008/layout/VerticalCurvedList"/>
    <dgm:cxn modelId="{0E8373AB-30E1-45FC-9A42-BA4A683AAD8F}" type="presParOf" srcId="{0AE66E66-EF40-41E0-9BD7-764902388808}" destId="{82610B72-36F6-4F8E-A51B-B69A283A3831}" srcOrd="1" destOrd="0" presId="urn:microsoft.com/office/officeart/2008/layout/VerticalCurvedList"/>
    <dgm:cxn modelId="{730A7AC8-03E7-4219-80D0-0DD84D3882DF}" type="presParOf" srcId="{0AE66E66-EF40-41E0-9BD7-764902388808}" destId="{75C0F5DB-BA20-42B9-8417-656570B2AAC3}" srcOrd="2" destOrd="0" presId="urn:microsoft.com/office/officeart/2008/layout/VerticalCurvedList"/>
    <dgm:cxn modelId="{842AFEA8-F7C4-45F6-BE7A-1D490FB02E84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0" qsCatId="simple" csTypeId="urn:microsoft.com/office/officeart/2005/8/colors/accent6_5#9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COTA-PARTE IPVA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77CA8731-3AC9-4597-BC53-ED039074BC3B}" type="presOf" srcId="{53084C89-4463-4B86-AF93-2BDE198185D9}" destId="{FD0DB3AE-0A45-4EE9-80F8-0A0B44F0C143}" srcOrd="0" destOrd="0" presId="urn:microsoft.com/office/officeart/2008/layout/VerticalCurvedList"/>
    <dgm:cxn modelId="{ACFEC758-A5D4-412F-A3E8-8DBBF2378115}" type="presOf" srcId="{6C2D05EB-FFDF-4958-AB3A-761A0D2B2512}" destId="{8249D064-F681-476D-BE10-005734554DAE}" srcOrd="0" destOrd="0" presId="urn:microsoft.com/office/officeart/2008/layout/VerticalCurvedList"/>
    <dgm:cxn modelId="{3C6434E2-9C1C-45F9-AE59-14ADE98BC608}" type="presOf" srcId="{B925EA7C-B715-4E12-89B2-A29DAA1F46B9}" destId="{82610B72-36F6-4F8E-A51B-B69A283A3831}" srcOrd="0" destOrd="0" presId="urn:microsoft.com/office/officeart/2008/layout/VerticalCurvedList"/>
    <dgm:cxn modelId="{A8D7E9C9-9C14-48F9-B31E-DC8ABC9181C0}" type="presParOf" srcId="{FD0DB3AE-0A45-4EE9-80F8-0A0B44F0C143}" destId="{0AE66E66-EF40-41E0-9BD7-764902388808}" srcOrd="0" destOrd="0" presId="urn:microsoft.com/office/officeart/2008/layout/VerticalCurvedList"/>
    <dgm:cxn modelId="{7EF3ED98-B005-45E4-9835-F1E8E16F0AAF}" type="presParOf" srcId="{0AE66E66-EF40-41E0-9BD7-764902388808}" destId="{A6FB4A83-0411-4AC6-BE11-466296ED8791}" srcOrd="0" destOrd="0" presId="urn:microsoft.com/office/officeart/2008/layout/VerticalCurvedList"/>
    <dgm:cxn modelId="{D1611F41-6640-4F7B-9F5D-8C5FC47340D4}" type="presParOf" srcId="{A6FB4A83-0411-4AC6-BE11-466296ED8791}" destId="{5352454B-F7A7-4206-A497-DA4805E00C4D}" srcOrd="0" destOrd="0" presId="urn:microsoft.com/office/officeart/2008/layout/VerticalCurvedList"/>
    <dgm:cxn modelId="{DFA8E452-82C8-4DC7-9318-80D3403F29FB}" type="presParOf" srcId="{A6FB4A83-0411-4AC6-BE11-466296ED8791}" destId="{8249D064-F681-476D-BE10-005734554DAE}" srcOrd="1" destOrd="0" presId="urn:microsoft.com/office/officeart/2008/layout/VerticalCurvedList"/>
    <dgm:cxn modelId="{924F3A53-9397-46D6-9DD4-6C4A117DB49F}" type="presParOf" srcId="{A6FB4A83-0411-4AC6-BE11-466296ED8791}" destId="{2B096C9C-941B-4E69-9640-3A9888F78DDD}" srcOrd="2" destOrd="0" presId="urn:microsoft.com/office/officeart/2008/layout/VerticalCurvedList"/>
    <dgm:cxn modelId="{DDD6B105-2650-4A30-9642-AFA08D4DF41E}" type="presParOf" srcId="{A6FB4A83-0411-4AC6-BE11-466296ED8791}" destId="{7CCC5401-5274-4925-AC42-E72BB4F54793}" srcOrd="3" destOrd="0" presId="urn:microsoft.com/office/officeart/2008/layout/VerticalCurvedList"/>
    <dgm:cxn modelId="{A0A3D46F-28BB-4CE6-8C60-D4CE4B34E570}" type="presParOf" srcId="{0AE66E66-EF40-41E0-9BD7-764902388808}" destId="{82610B72-36F6-4F8E-A51B-B69A283A3831}" srcOrd="1" destOrd="0" presId="urn:microsoft.com/office/officeart/2008/layout/VerticalCurvedList"/>
    <dgm:cxn modelId="{AEDFD2C0-B145-4AE0-A319-3A0FF1736BA0}" type="presParOf" srcId="{0AE66E66-EF40-41E0-9BD7-764902388808}" destId="{75C0F5DB-BA20-42B9-8417-656570B2AAC3}" srcOrd="2" destOrd="0" presId="urn:microsoft.com/office/officeart/2008/layout/VerticalCurvedList"/>
    <dgm:cxn modelId="{9665069D-1495-4C35-A72B-B8FC854B7A80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1" qsCatId="simple" csTypeId="urn:microsoft.com/office/officeart/2005/8/colors/accent6_5#10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400" b="1" dirty="0"/>
            <a:t>TRANSFERENCIA DE RECURSO DA UNIÃO PARA EDUCAÇÃO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A241998C-AB9B-4494-BA0C-AEE4769B5516}" type="presOf" srcId="{6C2D05EB-FFDF-4958-AB3A-761A0D2B2512}" destId="{8249D064-F681-476D-BE10-005734554DAE}" srcOrd="0" destOrd="0" presId="urn:microsoft.com/office/officeart/2008/layout/VerticalCurvedList"/>
    <dgm:cxn modelId="{ECDC589D-1B22-4788-A326-8DDA1E0F6C22}" type="presOf" srcId="{53084C89-4463-4B86-AF93-2BDE198185D9}" destId="{FD0DB3AE-0A45-4EE9-80F8-0A0B44F0C143}" srcOrd="0" destOrd="0" presId="urn:microsoft.com/office/officeart/2008/layout/VerticalCurvedList"/>
    <dgm:cxn modelId="{8F3610D7-317A-48E4-B882-4C1EFB480022}" type="presOf" srcId="{B925EA7C-B715-4E12-89B2-A29DAA1F46B9}" destId="{82610B72-36F6-4F8E-A51B-B69A283A3831}" srcOrd="0" destOrd="0" presId="urn:microsoft.com/office/officeart/2008/layout/VerticalCurvedList"/>
    <dgm:cxn modelId="{028791DC-5DA8-4662-AE4F-0C9931DC2DC8}" type="presParOf" srcId="{FD0DB3AE-0A45-4EE9-80F8-0A0B44F0C143}" destId="{0AE66E66-EF40-41E0-9BD7-764902388808}" srcOrd="0" destOrd="0" presId="urn:microsoft.com/office/officeart/2008/layout/VerticalCurvedList"/>
    <dgm:cxn modelId="{194E7687-B5C7-445E-9B51-7F3B0A7CE2C3}" type="presParOf" srcId="{0AE66E66-EF40-41E0-9BD7-764902388808}" destId="{A6FB4A83-0411-4AC6-BE11-466296ED8791}" srcOrd="0" destOrd="0" presId="urn:microsoft.com/office/officeart/2008/layout/VerticalCurvedList"/>
    <dgm:cxn modelId="{8AA9981C-E89E-42EB-94D2-B7E480A5C290}" type="presParOf" srcId="{A6FB4A83-0411-4AC6-BE11-466296ED8791}" destId="{5352454B-F7A7-4206-A497-DA4805E00C4D}" srcOrd="0" destOrd="0" presId="urn:microsoft.com/office/officeart/2008/layout/VerticalCurvedList"/>
    <dgm:cxn modelId="{A9910A2B-4D44-4BC3-AF20-E0F39B6BFDA3}" type="presParOf" srcId="{A6FB4A83-0411-4AC6-BE11-466296ED8791}" destId="{8249D064-F681-476D-BE10-005734554DAE}" srcOrd="1" destOrd="0" presId="urn:microsoft.com/office/officeart/2008/layout/VerticalCurvedList"/>
    <dgm:cxn modelId="{BCBB4067-BA34-4266-8F8B-F34A3CCE0150}" type="presParOf" srcId="{A6FB4A83-0411-4AC6-BE11-466296ED8791}" destId="{2B096C9C-941B-4E69-9640-3A9888F78DDD}" srcOrd="2" destOrd="0" presId="urn:microsoft.com/office/officeart/2008/layout/VerticalCurvedList"/>
    <dgm:cxn modelId="{B46B2F14-7766-4579-81EF-68EEF58C1283}" type="presParOf" srcId="{A6FB4A83-0411-4AC6-BE11-466296ED8791}" destId="{7CCC5401-5274-4925-AC42-E72BB4F54793}" srcOrd="3" destOrd="0" presId="urn:microsoft.com/office/officeart/2008/layout/VerticalCurvedList"/>
    <dgm:cxn modelId="{789F1365-4F83-4747-BA9C-E078FCFFB847}" type="presParOf" srcId="{0AE66E66-EF40-41E0-9BD7-764902388808}" destId="{82610B72-36F6-4F8E-A51B-B69A283A3831}" srcOrd="1" destOrd="0" presId="urn:microsoft.com/office/officeart/2008/layout/VerticalCurvedList"/>
    <dgm:cxn modelId="{7F982DCC-34AC-40CC-893F-D6293BC2DC07}" type="presParOf" srcId="{0AE66E66-EF40-41E0-9BD7-764902388808}" destId="{75C0F5DB-BA20-42B9-8417-656570B2AAC3}" srcOrd="2" destOrd="0" presId="urn:microsoft.com/office/officeart/2008/layout/VerticalCurvedList"/>
    <dgm:cxn modelId="{C5427691-C769-48AA-B883-F049B52E1516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2" qsCatId="simple" csTypeId="urn:microsoft.com/office/officeart/2005/8/colors/accent6_5#11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pt-BR" sz="2300" b="1" dirty="0"/>
            <a:t>TRANSFERENCIA CONVENIO DO ESTADO PARA A EDUCAÇÃO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D67AC230-CD4F-44C5-92D3-3FB2F1FE3A2A}" type="presOf" srcId="{53084C89-4463-4B86-AF93-2BDE198185D9}" destId="{FD0DB3AE-0A45-4EE9-80F8-0A0B44F0C143}" srcOrd="0" destOrd="0" presId="urn:microsoft.com/office/officeart/2008/layout/VerticalCurvedList"/>
    <dgm:cxn modelId="{10741898-B4C7-470A-8EB1-C9DEF7AB7A70}" type="presOf" srcId="{6C2D05EB-FFDF-4958-AB3A-761A0D2B2512}" destId="{8249D064-F681-476D-BE10-005734554DAE}" srcOrd="0" destOrd="0" presId="urn:microsoft.com/office/officeart/2008/layout/VerticalCurvedList"/>
    <dgm:cxn modelId="{50A9D6B3-07B4-44C7-B759-3A8225FFC150}" type="presOf" srcId="{B925EA7C-B715-4E12-89B2-A29DAA1F46B9}" destId="{82610B72-36F6-4F8E-A51B-B69A283A3831}" srcOrd="0" destOrd="0" presId="urn:microsoft.com/office/officeart/2008/layout/VerticalCurvedList"/>
    <dgm:cxn modelId="{54BACDA5-4202-4411-9611-78E6EB2D5B35}" type="presParOf" srcId="{FD0DB3AE-0A45-4EE9-80F8-0A0B44F0C143}" destId="{0AE66E66-EF40-41E0-9BD7-764902388808}" srcOrd="0" destOrd="0" presId="urn:microsoft.com/office/officeart/2008/layout/VerticalCurvedList"/>
    <dgm:cxn modelId="{872AB5B7-CB41-4D1D-A524-1DB3A4ED5554}" type="presParOf" srcId="{0AE66E66-EF40-41E0-9BD7-764902388808}" destId="{A6FB4A83-0411-4AC6-BE11-466296ED8791}" srcOrd="0" destOrd="0" presId="urn:microsoft.com/office/officeart/2008/layout/VerticalCurvedList"/>
    <dgm:cxn modelId="{2F31AF27-C202-48C7-9A28-5B98ACD7A661}" type="presParOf" srcId="{A6FB4A83-0411-4AC6-BE11-466296ED8791}" destId="{5352454B-F7A7-4206-A497-DA4805E00C4D}" srcOrd="0" destOrd="0" presId="urn:microsoft.com/office/officeart/2008/layout/VerticalCurvedList"/>
    <dgm:cxn modelId="{E3077B92-EDBB-40C1-B73B-4049EFE0B5DA}" type="presParOf" srcId="{A6FB4A83-0411-4AC6-BE11-466296ED8791}" destId="{8249D064-F681-476D-BE10-005734554DAE}" srcOrd="1" destOrd="0" presId="urn:microsoft.com/office/officeart/2008/layout/VerticalCurvedList"/>
    <dgm:cxn modelId="{C15DDF34-DF4E-48B3-BEAA-2E0CA05EFAD1}" type="presParOf" srcId="{A6FB4A83-0411-4AC6-BE11-466296ED8791}" destId="{2B096C9C-941B-4E69-9640-3A9888F78DDD}" srcOrd="2" destOrd="0" presId="urn:microsoft.com/office/officeart/2008/layout/VerticalCurvedList"/>
    <dgm:cxn modelId="{279B5228-A35E-4380-AA4D-C402B84A7411}" type="presParOf" srcId="{A6FB4A83-0411-4AC6-BE11-466296ED8791}" destId="{7CCC5401-5274-4925-AC42-E72BB4F54793}" srcOrd="3" destOrd="0" presId="urn:microsoft.com/office/officeart/2008/layout/VerticalCurvedList"/>
    <dgm:cxn modelId="{0BD926E5-58AF-44FD-97D0-FDA54CC61C35}" type="presParOf" srcId="{0AE66E66-EF40-41E0-9BD7-764902388808}" destId="{82610B72-36F6-4F8E-A51B-B69A283A3831}" srcOrd="1" destOrd="0" presId="urn:microsoft.com/office/officeart/2008/layout/VerticalCurvedList"/>
    <dgm:cxn modelId="{4FCA23A9-22BC-4878-A1DF-4A0FFB9D06C0}" type="presParOf" srcId="{0AE66E66-EF40-41E0-9BD7-764902388808}" destId="{75C0F5DB-BA20-42B9-8417-656570B2AAC3}" srcOrd="2" destOrd="0" presId="urn:microsoft.com/office/officeart/2008/layout/VerticalCurvedList"/>
    <dgm:cxn modelId="{E0BE49DB-9D44-433B-ADDF-9A73A14F4201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3" qsCatId="simple" csTypeId="urn:microsoft.com/office/officeart/2005/8/colors/accent6_5#12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FUNDEB + VAAR+ ETI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-563" custLinFactNeighborY="15027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F6C47C24-EC9B-498B-9180-1714917785BB}" type="presOf" srcId="{6C2D05EB-FFDF-4958-AB3A-761A0D2B2512}" destId="{8249D064-F681-476D-BE10-005734554DAE}" srcOrd="0" destOrd="0" presId="urn:microsoft.com/office/officeart/2008/layout/VerticalCurvedList"/>
    <dgm:cxn modelId="{39A42546-F0EF-4829-90BA-1014EEB59824}" type="presOf" srcId="{53084C89-4463-4B86-AF93-2BDE198185D9}" destId="{FD0DB3AE-0A45-4EE9-80F8-0A0B44F0C143}" srcOrd="0" destOrd="0" presId="urn:microsoft.com/office/officeart/2008/layout/VerticalCurvedList"/>
    <dgm:cxn modelId="{A922D2D3-A459-472D-9C27-320B24225523}" type="presOf" srcId="{B925EA7C-B715-4E12-89B2-A29DAA1F46B9}" destId="{82610B72-36F6-4F8E-A51B-B69A283A3831}" srcOrd="0" destOrd="0" presId="urn:microsoft.com/office/officeart/2008/layout/VerticalCurvedList"/>
    <dgm:cxn modelId="{2E2C5726-22A8-47D2-B8DD-6CA389457735}" type="presParOf" srcId="{FD0DB3AE-0A45-4EE9-80F8-0A0B44F0C143}" destId="{0AE66E66-EF40-41E0-9BD7-764902388808}" srcOrd="0" destOrd="0" presId="urn:microsoft.com/office/officeart/2008/layout/VerticalCurvedList"/>
    <dgm:cxn modelId="{43A2C73D-6DE1-4352-A852-ADF7AA8E7C4D}" type="presParOf" srcId="{0AE66E66-EF40-41E0-9BD7-764902388808}" destId="{A6FB4A83-0411-4AC6-BE11-466296ED8791}" srcOrd="0" destOrd="0" presId="urn:microsoft.com/office/officeart/2008/layout/VerticalCurvedList"/>
    <dgm:cxn modelId="{60EBB158-9988-400A-A0A9-E3D17286997B}" type="presParOf" srcId="{A6FB4A83-0411-4AC6-BE11-466296ED8791}" destId="{5352454B-F7A7-4206-A497-DA4805E00C4D}" srcOrd="0" destOrd="0" presId="urn:microsoft.com/office/officeart/2008/layout/VerticalCurvedList"/>
    <dgm:cxn modelId="{53A45E99-8E14-47F3-999D-7D1AAE790FF4}" type="presParOf" srcId="{A6FB4A83-0411-4AC6-BE11-466296ED8791}" destId="{8249D064-F681-476D-BE10-005734554DAE}" srcOrd="1" destOrd="0" presId="urn:microsoft.com/office/officeart/2008/layout/VerticalCurvedList"/>
    <dgm:cxn modelId="{E73D4021-0895-4A6E-96CB-029887C1D640}" type="presParOf" srcId="{A6FB4A83-0411-4AC6-BE11-466296ED8791}" destId="{2B096C9C-941B-4E69-9640-3A9888F78DDD}" srcOrd="2" destOrd="0" presId="urn:microsoft.com/office/officeart/2008/layout/VerticalCurvedList"/>
    <dgm:cxn modelId="{10144C3D-1DEF-411A-A472-303029AF3368}" type="presParOf" srcId="{A6FB4A83-0411-4AC6-BE11-466296ED8791}" destId="{7CCC5401-5274-4925-AC42-E72BB4F54793}" srcOrd="3" destOrd="0" presId="urn:microsoft.com/office/officeart/2008/layout/VerticalCurvedList"/>
    <dgm:cxn modelId="{371BA8FD-9F51-4F87-8D63-7CA27E193658}" type="presParOf" srcId="{0AE66E66-EF40-41E0-9BD7-764902388808}" destId="{82610B72-36F6-4F8E-A51B-B69A283A3831}" srcOrd="1" destOrd="0" presId="urn:microsoft.com/office/officeart/2008/layout/VerticalCurvedList"/>
    <dgm:cxn modelId="{14F76F46-D9B8-4597-A45D-09A3E4334FCD}" type="presParOf" srcId="{0AE66E66-EF40-41E0-9BD7-764902388808}" destId="{75C0F5DB-BA20-42B9-8417-656570B2AAC3}" srcOrd="2" destOrd="0" presId="urn:microsoft.com/office/officeart/2008/layout/VerticalCurvedList"/>
    <dgm:cxn modelId="{9B64E595-7FEE-45FD-9B32-6106C1EF21FA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4" qsCatId="simple" csTypeId="urn:microsoft.com/office/officeart/2005/8/colors/accent6_5#13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COTA PARTE DA COMPENSAÇÃO FINANCEIRA DE RECURSOS HIDRICOS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ScaleY="183675" custLinFactNeighborX="-736" custLinFactNeighborY="4130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54166B3E-DF5E-4828-B0CD-EC24B6F78C70}" type="presOf" srcId="{B925EA7C-B715-4E12-89B2-A29DAA1F46B9}" destId="{82610B72-36F6-4F8E-A51B-B69A283A3831}" srcOrd="0" destOrd="0" presId="urn:microsoft.com/office/officeart/2008/layout/VerticalCurvedList"/>
    <dgm:cxn modelId="{092F2BAD-D72A-40E1-857D-31684611F990}" type="presOf" srcId="{6C2D05EB-FFDF-4958-AB3A-761A0D2B2512}" destId="{8249D064-F681-476D-BE10-005734554DAE}" srcOrd="0" destOrd="0" presId="urn:microsoft.com/office/officeart/2008/layout/VerticalCurvedList"/>
    <dgm:cxn modelId="{4F4CA0C4-9C70-4F6D-9D95-A57AB80389DB}" type="presOf" srcId="{53084C89-4463-4B86-AF93-2BDE198185D9}" destId="{FD0DB3AE-0A45-4EE9-80F8-0A0B44F0C143}" srcOrd="0" destOrd="0" presId="urn:microsoft.com/office/officeart/2008/layout/VerticalCurvedList"/>
    <dgm:cxn modelId="{8AA6C471-25C9-4C47-9D6A-DC052A2AEA6A}" type="presParOf" srcId="{FD0DB3AE-0A45-4EE9-80F8-0A0B44F0C143}" destId="{0AE66E66-EF40-41E0-9BD7-764902388808}" srcOrd="0" destOrd="0" presId="urn:microsoft.com/office/officeart/2008/layout/VerticalCurvedList"/>
    <dgm:cxn modelId="{58524C5A-8968-43D0-A0CE-523C286AF934}" type="presParOf" srcId="{0AE66E66-EF40-41E0-9BD7-764902388808}" destId="{A6FB4A83-0411-4AC6-BE11-466296ED8791}" srcOrd="0" destOrd="0" presId="urn:microsoft.com/office/officeart/2008/layout/VerticalCurvedList"/>
    <dgm:cxn modelId="{E93E8E17-E2E5-4BD9-B81D-831F5F09E248}" type="presParOf" srcId="{A6FB4A83-0411-4AC6-BE11-466296ED8791}" destId="{5352454B-F7A7-4206-A497-DA4805E00C4D}" srcOrd="0" destOrd="0" presId="urn:microsoft.com/office/officeart/2008/layout/VerticalCurvedList"/>
    <dgm:cxn modelId="{DD6232E9-7A92-48CD-91D9-5795FF88C1EF}" type="presParOf" srcId="{A6FB4A83-0411-4AC6-BE11-466296ED8791}" destId="{8249D064-F681-476D-BE10-005734554DAE}" srcOrd="1" destOrd="0" presId="urn:microsoft.com/office/officeart/2008/layout/VerticalCurvedList"/>
    <dgm:cxn modelId="{E67F1E35-273B-4A86-9AB7-5336ED45D48F}" type="presParOf" srcId="{A6FB4A83-0411-4AC6-BE11-466296ED8791}" destId="{2B096C9C-941B-4E69-9640-3A9888F78DDD}" srcOrd="2" destOrd="0" presId="urn:microsoft.com/office/officeart/2008/layout/VerticalCurvedList"/>
    <dgm:cxn modelId="{11ABE897-F5C5-44C4-963F-D0D974937747}" type="presParOf" srcId="{A6FB4A83-0411-4AC6-BE11-466296ED8791}" destId="{7CCC5401-5274-4925-AC42-E72BB4F54793}" srcOrd="3" destOrd="0" presId="urn:microsoft.com/office/officeart/2008/layout/VerticalCurvedList"/>
    <dgm:cxn modelId="{D5B37C3C-5608-4EA6-96BE-BA026ADE684A}" type="presParOf" srcId="{0AE66E66-EF40-41E0-9BD7-764902388808}" destId="{82610B72-36F6-4F8E-A51B-B69A283A3831}" srcOrd="1" destOrd="0" presId="urn:microsoft.com/office/officeart/2008/layout/VerticalCurvedList"/>
    <dgm:cxn modelId="{3A56513C-0A31-4259-855A-C235B7541FF9}" type="presParOf" srcId="{0AE66E66-EF40-41E0-9BD7-764902388808}" destId="{75C0F5DB-BA20-42B9-8417-656570B2AAC3}" srcOrd="2" destOrd="0" presId="urn:microsoft.com/office/officeart/2008/layout/VerticalCurvedList"/>
    <dgm:cxn modelId="{4CF5DBD3-F700-485A-8268-B514F988134A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5" qsCatId="simple" csTypeId="urn:microsoft.com/office/officeart/2005/8/colors/accent6_5#14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GASTOS CONSTITUCIONAIS COM SAÚDE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3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B0E5279F-66C3-4AAA-AD9F-6A8C0633FEEC}" type="presOf" srcId="{6C2D05EB-FFDF-4958-AB3A-761A0D2B2512}" destId="{8249D064-F681-476D-BE10-005734554DAE}" srcOrd="0" destOrd="0" presId="urn:microsoft.com/office/officeart/2008/layout/VerticalCurvedList"/>
    <dgm:cxn modelId="{75B746C2-E181-48F7-8D65-AB8F31F98209}" type="presOf" srcId="{B925EA7C-B715-4E12-89B2-A29DAA1F46B9}" destId="{82610B72-36F6-4F8E-A51B-B69A283A3831}" srcOrd="0" destOrd="0" presId="urn:microsoft.com/office/officeart/2008/layout/VerticalCurvedList"/>
    <dgm:cxn modelId="{8212ECCD-0C60-44B8-BD2F-02F3EB3F2C8E}" type="presOf" srcId="{53084C89-4463-4B86-AF93-2BDE198185D9}" destId="{FD0DB3AE-0A45-4EE9-80F8-0A0B44F0C143}" srcOrd="0" destOrd="0" presId="urn:microsoft.com/office/officeart/2008/layout/VerticalCurvedList"/>
    <dgm:cxn modelId="{CC51ADE5-D68E-4AC0-A88D-468F35632B22}" type="presParOf" srcId="{FD0DB3AE-0A45-4EE9-80F8-0A0B44F0C143}" destId="{0AE66E66-EF40-41E0-9BD7-764902388808}" srcOrd="0" destOrd="0" presId="urn:microsoft.com/office/officeart/2008/layout/VerticalCurvedList"/>
    <dgm:cxn modelId="{93B63ECE-94D6-4B31-A029-155A2FCD524B}" type="presParOf" srcId="{0AE66E66-EF40-41E0-9BD7-764902388808}" destId="{A6FB4A83-0411-4AC6-BE11-466296ED8791}" srcOrd="0" destOrd="0" presId="urn:microsoft.com/office/officeart/2008/layout/VerticalCurvedList"/>
    <dgm:cxn modelId="{A6CE3BF2-76D7-43E5-BA3E-841AFE1725C0}" type="presParOf" srcId="{A6FB4A83-0411-4AC6-BE11-466296ED8791}" destId="{5352454B-F7A7-4206-A497-DA4805E00C4D}" srcOrd="0" destOrd="0" presId="urn:microsoft.com/office/officeart/2008/layout/VerticalCurvedList"/>
    <dgm:cxn modelId="{E50D0D2F-12C5-4E2B-A531-41444A7E329C}" type="presParOf" srcId="{A6FB4A83-0411-4AC6-BE11-466296ED8791}" destId="{8249D064-F681-476D-BE10-005734554DAE}" srcOrd="1" destOrd="0" presId="urn:microsoft.com/office/officeart/2008/layout/VerticalCurvedList"/>
    <dgm:cxn modelId="{8570F68F-1872-4B22-A36A-6F101E7757D7}" type="presParOf" srcId="{A6FB4A83-0411-4AC6-BE11-466296ED8791}" destId="{2B096C9C-941B-4E69-9640-3A9888F78DDD}" srcOrd="2" destOrd="0" presId="urn:microsoft.com/office/officeart/2008/layout/VerticalCurvedList"/>
    <dgm:cxn modelId="{81DBB15B-87ED-4F87-BCA3-3F8636CEEC8B}" type="presParOf" srcId="{A6FB4A83-0411-4AC6-BE11-466296ED8791}" destId="{7CCC5401-5274-4925-AC42-E72BB4F54793}" srcOrd="3" destOrd="0" presId="urn:microsoft.com/office/officeart/2008/layout/VerticalCurvedList"/>
    <dgm:cxn modelId="{F2E9D57A-02BC-4096-9F09-F4E4F06DCC11}" type="presParOf" srcId="{0AE66E66-EF40-41E0-9BD7-764902388808}" destId="{82610B72-36F6-4F8E-A51B-B69A283A3831}" srcOrd="1" destOrd="0" presId="urn:microsoft.com/office/officeart/2008/layout/VerticalCurvedList"/>
    <dgm:cxn modelId="{26D2E3B3-7495-474C-8A3E-434C935CA7D3}" type="presParOf" srcId="{0AE66E66-EF40-41E0-9BD7-764902388808}" destId="{75C0F5DB-BA20-42B9-8417-656570B2AAC3}" srcOrd="2" destOrd="0" presId="urn:microsoft.com/office/officeart/2008/layout/VerticalCurvedList"/>
    <dgm:cxn modelId="{222ABBFB-3E35-4E1B-BDF7-030B086F3FE2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6" qsCatId="simple" csTypeId="urn:microsoft.com/office/officeart/2005/8/colors/accent6_5#15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GASTOS CONSTITUCIONAIS COM EDUCAÇÃO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Y="14454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DDABA6E4-162C-4015-92FE-782FAF1DCFF3}" type="presOf" srcId="{53084C89-4463-4B86-AF93-2BDE198185D9}" destId="{FD0DB3AE-0A45-4EE9-80F8-0A0B44F0C143}" srcOrd="0" destOrd="0" presId="urn:microsoft.com/office/officeart/2008/layout/VerticalCurvedList"/>
    <dgm:cxn modelId="{75EF5FE7-4F5D-478D-A541-B6A084ED34C5}" type="presOf" srcId="{B925EA7C-B715-4E12-89B2-A29DAA1F46B9}" destId="{82610B72-36F6-4F8E-A51B-B69A283A3831}" srcOrd="0" destOrd="0" presId="urn:microsoft.com/office/officeart/2008/layout/VerticalCurvedList"/>
    <dgm:cxn modelId="{8A7CD4F3-9601-4929-BB4C-F79B36D4F1E6}" type="presOf" srcId="{6C2D05EB-FFDF-4958-AB3A-761A0D2B2512}" destId="{8249D064-F681-476D-BE10-005734554DAE}" srcOrd="0" destOrd="0" presId="urn:microsoft.com/office/officeart/2008/layout/VerticalCurvedList"/>
    <dgm:cxn modelId="{1094E507-C9CE-4621-937A-32503C997AEA}" type="presParOf" srcId="{FD0DB3AE-0A45-4EE9-80F8-0A0B44F0C143}" destId="{0AE66E66-EF40-41E0-9BD7-764902388808}" srcOrd="0" destOrd="0" presId="urn:microsoft.com/office/officeart/2008/layout/VerticalCurvedList"/>
    <dgm:cxn modelId="{9138F030-8427-43D1-A7F7-2C535AC29602}" type="presParOf" srcId="{0AE66E66-EF40-41E0-9BD7-764902388808}" destId="{A6FB4A83-0411-4AC6-BE11-466296ED8791}" srcOrd="0" destOrd="0" presId="urn:microsoft.com/office/officeart/2008/layout/VerticalCurvedList"/>
    <dgm:cxn modelId="{3B624E01-DB47-40B5-AB1B-17EB44B56019}" type="presParOf" srcId="{A6FB4A83-0411-4AC6-BE11-466296ED8791}" destId="{5352454B-F7A7-4206-A497-DA4805E00C4D}" srcOrd="0" destOrd="0" presId="urn:microsoft.com/office/officeart/2008/layout/VerticalCurvedList"/>
    <dgm:cxn modelId="{732E125C-15C0-4BA6-A26A-4493B654BE85}" type="presParOf" srcId="{A6FB4A83-0411-4AC6-BE11-466296ED8791}" destId="{8249D064-F681-476D-BE10-005734554DAE}" srcOrd="1" destOrd="0" presId="urn:microsoft.com/office/officeart/2008/layout/VerticalCurvedList"/>
    <dgm:cxn modelId="{671147DA-6D5A-420F-B7DD-23B77D757F45}" type="presParOf" srcId="{A6FB4A83-0411-4AC6-BE11-466296ED8791}" destId="{2B096C9C-941B-4E69-9640-3A9888F78DDD}" srcOrd="2" destOrd="0" presId="urn:microsoft.com/office/officeart/2008/layout/VerticalCurvedList"/>
    <dgm:cxn modelId="{6CE49135-2D8C-479F-91FF-E3F8C9D599ED}" type="presParOf" srcId="{A6FB4A83-0411-4AC6-BE11-466296ED8791}" destId="{7CCC5401-5274-4925-AC42-E72BB4F54793}" srcOrd="3" destOrd="0" presId="urn:microsoft.com/office/officeart/2008/layout/VerticalCurvedList"/>
    <dgm:cxn modelId="{83EA3A2E-3706-48DF-B257-3A72B1953891}" type="presParOf" srcId="{0AE66E66-EF40-41E0-9BD7-764902388808}" destId="{82610B72-36F6-4F8E-A51B-B69A283A3831}" srcOrd="1" destOrd="0" presId="urn:microsoft.com/office/officeart/2008/layout/VerticalCurvedList"/>
    <dgm:cxn modelId="{11FFA8F8-5AD2-498D-A7BA-8B0BE0058B5B}" type="presParOf" srcId="{0AE66E66-EF40-41E0-9BD7-764902388808}" destId="{75C0F5DB-BA20-42B9-8417-656570B2AAC3}" srcOrd="2" destOrd="0" presId="urn:microsoft.com/office/officeart/2008/layout/VerticalCurvedList"/>
    <dgm:cxn modelId="{7A0217D2-A426-4B69-981E-246CA396801C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7" qsCatId="simple" csTypeId="urn:microsoft.com/office/officeart/2005/8/colors/accent6_5#16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DESPESA COM PESSOAL LEGISLATIVO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Y="14454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6A423740-C576-4739-96AA-691A48CFE336}" type="presOf" srcId="{53084C89-4463-4B86-AF93-2BDE198185D9}" destId="{FD0DB3AE-0A45-4EE9-80F8-0A0B44F0C143}" srcOrd="0" destOrd="0" presId="urn:microsoft.com/office/officeart/2008/layout/VerticalCurvedList"/>
    <dgm:cxn modelId="{DABEEEAF-FDCE-43C7-946D-5DFEF5434AC4}" type="presOf" srcId="{B925EA7C-B715-4E12-89B2-A29DAA1F46B9}" destId="{82610B72-36F6-4F8E-A51B-B69A283A3831}" srcOrd="0" destOrd="0" presId="urn:microsoft.com/office/officeart/2008/layout/VerticalCurvedList"/>
    <dgm:cxn modelId="{581943D1-637C-4871-91C7-2A2CF3CB006F}" type="presOf" srcId="{6C2D05EB-FFDF-4958-AB3A-761A0D2B2512}" destId="{8249D064-F681-476D-BE10-005734554DAE}" srcOrd="0" destOrd="0" presId="urn:microsoft.com/office/officeart/2008/layout/VerticalCurvedList"/>
    <dgm:cxn modelId="{1A6123FB-87AC-4D3D-9419-312215E465F5}" type="presParOf" srcId="{FD0DB3AE-0A45-4EE9-80F8-0A0B44F0C143}" destId="{0AE66E66-EF40-41E0-9BD7-764902388808}" srcOrd="0" destOrd="0" presId="urn:microsoft.com/office/officeart/2008/layout/VerticalCurvedList"/>
    <dgm:cxn modelId="{73418453-DB03-46E5-8ED1-E03068CFFAB8}" type="presParOf" srcId="{0AE66E66-EF40-41E0-9BD7-764902388808}" destId="{A6FB4A83-0411-4AC6-BE11-466296ED8791}" srcOrd="0" destOrd="0" presId="urn:microsoft.com/office/officeart/2008/layout/VerticalCurvedList"/>
    <dgm:cxn modelId="{6F0A14F5-2589-4F28-8F9D-C4A90B0DA696}" type="presParOf" srcId="{A6FB4A83-0411-4AC6-BE11-466296ED8791}" destId="{5352454B-F7A7-4206-A497-DA4805E00C4D}" srcOrd="0" destOrd="0" presId="urn:microsoft.com/office/officeart/2008/layout/VerticalCurvedList"/>
    <dgm:cxn modelId="{73E05DCB-F02C-4A77-832C-489856596994}" type="presParOf" srcId="{A6FB4A83-0411-4AC6-BE11-466296ED8791}" destId="{8249D064-F681-476D-BE10-005734554DAE}" srcOrd="1" destOrd="0" presId="urn:microsoft.com/office/officeart/2008/layout/VerticalCurvedList"/>
    <dgm:cxn modelId="{A570E031-9D00-4761-842D-7C85EA7573AE}" type="presParOf" srcId="{A6FB4A83-0411-4AC6-BE11-466296ED8791}" destId="{2B096C9C-941B-4E69-9640-3A9888F78DDD}" srcOrd="2" destOrd="0" presId="urn:microsoft.com/office/officeart/2008/layout/VerticalCurvedList"/>
    <dgm:cxn modelId="{D2F965CE-D169-412E-9509-8B0E5867378C}" type="presParOf" srcId="{A6FB4A83-0411-4AC6-BE11-466296ED8791}" destId="{7CCC5401-5274-4925-AC42-E72BB4F54793}" srcOrd="3" destOrd="0" presId="urn:microsoft.com/office/officeart/2008/layout/VerticalCurvedList"/>
    <dgm:cxn modelId="{2FC70595-7AA6-4FB8-B81E-2230738B228A}" type="presParOf" srcId="{0AE66E66-EF40-41E0-9BD7-764902388808}" destId="{82610B72-36F6-4F8E-A51B-B69A283A3831}" srcOrd="1" destOrd="0" presId="urn:microsoft.com/office/officeart/2008/layout/VerticalCurvedList"/>
    <dgm:cxn modelId="{0D90A7BB-D51F-47D2-A862-4DA133769A27}" type="presParOf" srcId="{0AE66E66-EF40-41E0-9BD7-764902388808}" destId="{75C0F5DB-BA20-42B9-8417-656570B2AAC3}" srcOrd="2" destOrd="0" presId="urn:microsoft.com/office/officeart/2008/layout/VerticalCurvedList"/>
    <dgm:cxn modelId="{9ADD26FC-B762-448B-9967-DCEC90E9DE56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8" qsCatId="simple" csTypeId="urn:microsoft.com/office/officeart/2005/8/colors/accent6_5#17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DESPESA COM PESSOAL EXECUTIVO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Y="14454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3C84035B-6422-4A4F-BBF0-BE9761A60E12}" type="presOf" srcId="{6C2D05EB-FFDF-4958-AB3A-761A0D2B2512}" destId="{8249D064-F681-476D-BE10-005734554DAE}" srcOrd="0" destOrd="0" presId="urn:microsoft.com/office/officeart/2008/layout/VerticalCurvedList"/>
    <dgm:cxn modelId="{1F1E4F47-FECA-4A2C-8610-C9D37C34A30F}" type="presOf" srcId="{B925EA7C-B715-4E12-89B2-A29DAA1F46B9}" destId="{82610B72-36F6-4F8E-A51B-B69A283A3831}" srcOrd="0" destOrd="0" presId="urn:microsoft.com/office/officeart/2008/layout/VerticalCurvedList"/>
    <dgm:cxn modelId="{1C3BD1A7-FF38-45E8-AD40-ED2177A9EC14}" type="presOf" srcId="{53084C89-4463-4B86-AF93-2BDE198185D9}" destId="{FD0DB3AE-0A45-4EE9-80F8-0A0B44F0C143}" srcOrd="0" destOrd="0" presId="urn:microsoft.com/office/officeart/2008/layout/VerticalCurvedList"/>
    <dgm:cxn modelId="{50E6CF35-BE44-4972-B35B-05F05405F71B}" type="presParOf" srcId="{FD0DB3AE-0A45-4EE9-80F8-0A0B44F0C143}" destId="{0AE66E66-EF40-41E0-9BD7-764902388808}" srcOrd="0" destOrd="0" presId="urn:microsoft.com/office/officeart/2008/layout/VerticalCurvedList"/>
    <dgm:cxn modelId="{6136D390-126D-4D3F-A481-A4875F92087C}" type="presParOf" srcId="{0AE66E66-EF40-41E0-9BD7-764902388808}" destId="{A6FB4A83-0411-4AC6-BE11-466296ED8791}" srcOrd="0" destOrd="0" presId="urn:microsoft.com/office/officeart/2008/layout/VerticalCurvedList"/>
    <dgm:cxn modelId="{A2A9ED6A-0721-46B3-82B5-2E3F5FB1E31B}" type="presParOf" srcId="{A6FB4A83-0411-4AC6-BE11-466296ED8791}" destId="{5352454B-F7A7-4206-A497-DA4805E00C4D}" srcOrd="0" destOrd="0" presId="urn:microsoft.com/office/officeart/2008/layout/VerticalCurvedList"/>
    <dgm:cxn modelId="{D2A1A629-1579-418E-815B-7827F7A30EC0}" type="presParOf" srcId="{A6FB4A83-0411-4AC6-BE11-466296ED8791}" destId="{8249D064-F681-476D-BE10-005734554DAE}" srcOrd="1" destOrd="0" presId="urn:microsoft.com/office/officeart/2008/layout/VerticalCurvedList"/>
    <dgm:cxn modelId="{8A51D5D7-CCBD-47EA-AD43-0AF308C51B31}" type="presParOf" srcId="{A6FB4A83-0411-4AC6-BE11-466296ED8791}" destId="{2B096C9C-941B-4E69-9640-3A9888F78DDD}" srcOrd="2" destOrd="0" presId="urn:microsoft.com/office/officeart/2008/layout/VerticalCurvedList"/>
    <dgm:cxn modelId="{1904A51C-F8B9-4D0C-8A19-52985D220217}" type="presParOf" srcId="{A6FB4A83-0411-4AC6-BE11-466296ED8791}" destId="{7CCC5401-5274-4925-AC42-E72BB4F54793}" srcOrd="3" destOrd="0" presId="urn:microsoft.com/office/officeart/2008/layout/VerticalCurvedList"/>
    <dgm:cxn modelId="{87142AFE-E768-426B-B14C-A9AB926B509F}" type="presParOf" srcId="{0AE66E66-EF40-41E0-9BD7-764902388808}" destId="{82610B72-36F6-4F8E-A51B-B69A283A3831}" srcOrd="1" destOrd="0" presId="urn:microsoft.com/office/officeart/2008/layout/VerticalCurvedList"/>
    <dgm:cxn modelId="{2AF1E858-A47B-40AE-B258-61A3E1B6DBBA}" type="presParOf" srcId="{0AE66E66-EF40-41E0-9BD7-764902388808}" destId="{75C0F5DB-BA20-42B9-8417-656570B2AAC3}" srcOrd="2" destOrd="0" presId="urn:microsoft.com/office/officeart/2008/layout/VerticalCurvedList"/>
    <dgm:cxn modelId="{AC3F2F57-EF84-414B-9065-A1562A8EB4DF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19" qsCatId="simple" csTypeId="urn:microsoft.com/office/officeart/2005/8/colors/accent6_5#18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DISPONIBILIDADE DE CAIXA EXECUTIVO E LEGISLATIVO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B037A4B2-DA53-4539-8544-ABE472B1CDE0}" type="presOf" srcId="{53084C89-4463-4B86-AF93-2BDE198185D9}" destId="{FD0DB3AE-0A45-4EE9-80F8-0A0B44F0C143}" srcOrd="0" destOrd="0" presId="urn:microsoft.com/office/officeart/2008/layout/VerticalCurvedList"/>
    <dgm:cxn modelId="{2D0AFCC9-A49C-427B-A151-F5E8D247DE14}" type="presOf" srcId="{6C2D05EB-FFDF-4958-AB3A-761A0D2B2512}" destId="{8249D064-F681-476D-BE10-005734554DAE}" srcOrd="0" destOrd="0" presId="urn:microsoft.com/office/officeart/2008/layout/VerticalCurvedList"/>
    <dgm:cxn modelId="{B20C7EFE-0263-44A5-AE48-4311A32E8983}" type="presOf" srcId="{B925EA7C-B715-4E12-89B2-A29DAA1F46B9}" destId="{82610B72-36F6-4F8E-A51B-B69A283A3831}" srcOrd="0" destOrd="0" presId="urn:microsoft.com/office/officeart/2008/layout/VerticalCurvedList"/>
    <dgm:cxn modelId="{22991F86-DCDD-48DC-B01A-93176D67F1CA}" type="presParOf" srcId="{FD0DB3AE-0A45-4EE9-80F8-0A0B44F0C143}" destId="{0AE66E66-EF40-41E0-9BD7-764902388808}" srcOrd="0" destOrd="0" presId="urn:microsoft.com/office/officeart/2008/layout/VerticalCurvedList"/>
    <dgm:cxn modelId="{0F9F6823-008D-44F5-9584-EAE53635D9B4}" type="presParOf" srcId="{0AE66E66-EF40-41E0-9BD7-764902388808}" destId="{A6FB4A83-0411-4AC6-BE11-466296ED8791}" srcOrd="0" destOrd="0" presId="urn:microsoft.com/office/officeart/2008/layout/VerticalCurvedList"/>
    <dgm:cxn modelId="{C916421A-D72E-4773-A007-AB15AFFC92EC}" type="presParOf" srcId="{A6FB4A83-0411-4AC6-BE11-466296ED8791}" destId="{5352454B-F7A7-4206-A497-DA4805E00C4D}" srcOrd="0" destOrd="0" presId="urn:microsoft.com/office/officeart/2008/layout/VerticalCurvedList"/>
    <dgm:cxn modelId="{096E944E-CD0E-479F-A10F-E3C5B8EC2269}" type="presParOf" srcId="{A6FB4A83-0411-4AC6-BE11-466296ED8791}" destId="{8249D064-F681-476D-BE10-005734554DAE}" srcOrd="1" destOrd="0" presId="urn:microsoft.com/office/officeart/2008/layout/VerticalCurvedList"/>
    <dgm:cxn modelId="{639531B6-63D7-4ECA-887C-36AF18F8357A}" type="presParOf" srcId="{A6FB4A83-0411-4AC6-BE11-466296ED8791}" destId="{2B096C9C-941B-4E69-9640-3A9888F78DDD}" srcOrd="2" destOrd="0" presId="urn:microsoft.com/office/officeart/2008/layout/VerticalCurvedList"/>
    <dgm:cxn modelId="{7CDF25F3-D07E-44D8-87A3-2C8C9AEF82BB}" type="presParOf" srcId="{A6FB4A83-0411-4AC6-BE11-466296ED8791}" destId="{7CCC5401-5274-4925-AC42-E72BB4F54793}" srcOrd="3" destOrd="0" presId="urn:microsoft.com/office/officeart/2008/layout/VerticalCurvedList"/>
    <dgm:cxn modelId="{08AF7D29-9CA6-4241-B3C8-3FB12238AEA1}" type="presParOf" srcId="{0AE66E66-EF40-41E0-9BD7-764902388808}" destId="{82610B72-36F6-4F8E-A51B-B69A283A3831}" srcOrd="1" destOrd="0" presId="urn:microsoft.com/office/officeart/2008/layout/VerticalCurvedList"/>
    <dgm:cxn modelId="{B60D1D81-C48C-420E-82FE-F18751CE5127}" type="presParOf" srcId="{0AE66E66-EF40-41E0-9BD7-764902388808}" destId="{75C0F5DB-BA20-42B9-8417-656570B2AAC3}" srcOrd="2" destOrd="0" presId="urn:microsoft.com/office/officeart/2008/layout/VerticalCurvedList"/>
    <dgm:cxn modelId="{BD2B70FF-CACF-4820-B1FF-F044758D99EF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2" qsCatId="simple" csTypeId="urn:microsoft.com/office/officeart/2005/8/colors/accent6_5#2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RECEITA LIQUIDA TOTAL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-144" custLinFactNeighborY="9227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AD93171E-07CF-4690-A2B6-D3F45CBD1899}" type="presOf" srcId="{6C2D05EB-FFDF-4958-AB3A-761A0D2B2512}" destId="{8249D064-F681-476D-BE10-005734554DAE}" srcOrd="0" destOrd="0" presId="urn:microsoft.com/office/officeart/2008/layout/VerticalCurvedList"/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F1D4DB9A-94A8-4A61-9FF3-D8A79B65EFE9}" type="presOf" srcId="{53084C89-4463-4B86-AF93-2BDE198185D9}" destId="{FD0DB3AE-0A45-4EE9-80F8-0A0B44F0C143}" srcOrd="0" destOrd="0" presId="urn:microsoft.com/office/officeart/2008/layout/VerticalCurvedList"/>
    <dgm:cxn modelId="{40CF19F7-D5B3-4883-946C-C88D73FE1F16}" type="presOf" srcId="{B925EA7C-B715-4E12-89B2-A29DAA1F46B9}" destId="{82610B72-36F6-4F8E-A51B-B69A283A3831}" srcOrd="0" destOrd="0" presId="urn:microsoft.com/office/officeart/2008/layout/VerticalCurvedList"/>
    <dgm:cxn modelId="{652CFB35-0EF9-43FF-AC82-925EE432F9F9}" type="presParOf" srcId="{FD0DB3AE-0A45-4EE9-80F8-0A0B44F0C143}" destId="{0AE66E66-EF40-41E0-9BD7-764902388808}" srcOrd="0" destOrd="0" presId="urn:microsoft.com/office/officeart/2008/layout/VerticalCurvedList"/>
    <dgm:cxn modelId="{DDBB24F4-8C85-4410-986F-B021E9604C19}" type="presParOf" srcId="{0AE66E66-EF40-41E0-9BD7-764902388808}" destId="{A6FB4A83-0411-4AC6-BE11-466296ED8791}" srcOrd="0" destOrd="0" presId="urn:microsoft.com/office/officeart/2008/layout/VerticalCurvedList"/>
    <dgm:cxn modelId="{106E4336-CA3C-4A4E-AD7A-ED06B8ACA572}" type="presParOf" srcId="{A6FB4A83-0411-4AC6-BE11-466296ED8791}" destId="{5352454B-F7A7-4206-A497-DA4805E00C4D}" srcOrd="0" destOrd="0" presId="urn:microsoft.com/office/officeart/2008/layout/VerticalCurvedList"/>
    <dgm:cxn modelId="{D91CA820-BD7F-4096-B858-33EE68F0C507}" type="presParOf" srcId="{A6FB4A83-0411-4AC6-BE11-466296ED8791}" destId="{8249D064-F681-476D-BE10-005734554DAE}" srcOrd="1" destOrd="0" presId="urn:microsoft.com/office/officeart/2008/layout/VerticalCurvedList"/>
    <dgm:cxn modelId="{3F07E713-E5C7-4518-8F23-BC5EA9B3D96A}" type="presParOf" srcId="{A6FB4A83-0411-4AC6-BE11-466296ED8791}" destId="{2B096C9C-941B-4E69-9640-3A9888F78DDD}" srcOrd="2" destOrd="0" presId="urn:microsoft.com/office/officeart/2008/layout/VerticalCurvedList"/>
    <dgm:cxn modelId="{A593C7E1-2A6C-492A-BC35-EA7E5C5C10A9}" type="presParOf" srcId="{A6FB4A83-0411-4AC6-BE11-466296ED8791}" destId="{7CCC5401-5274-4925-AC42-E72BB4F54793}" srcOrd="3" destOrd="0" presId="urn:microsoft.com/office/officeart/2008/layout/VerticalCurvedList"/>
    <dgm:cxn modelId="{DD8C0EEB-E230-462B-A4EE-EE4014D496EE}" type="presParOf" srcId="{0AE66E66-EF40-41E0-9BD7-764902388808}" destId="{82610B72-36F6-4F8E-A51B-B69A283A3831}" srcOrd="1" destOrd="0" presId="urn:microsoft.com/office/officeart/2008/layout/VerticalCurvedList"/>
    <dgm:cxn modelId="{B9CF5F09-3073-40B9-9EF2-23AD20D7A132}" type="presParOf" srcId="{0AE66E66-EF40-41E0-9BD7-764902388808}" destId="{75C0F5DB-BA20-42B9-8417-656570B2AAC3}" srcOrd="2" destOrd="0" presId="urn:microsoft.com/office/officeart/2008/layout/VerticalCurvedList"/>
    <dgm:cxn modelId="{199EA18A-5F1A-46C4-A1D0-A3A9861795F1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20" qsCatId="simple" csTypeId="urn:microsoft.com/office/officeart/2005/8/colors/accent6_5#19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COMENTÁRIO FINAL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ScaleY="89392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F8110043-FE19-44EC-9DF7-087829BA4480}" type="presOf" srcId="{53084C89-4463-4B86-AF93-2BDE198185D9}" destId="{FD0DB3AE-0A45-4EE9-80F8-0A0B44F0C143}" srcOrd="0" destOrd="0" presId="urn:microsoft.com/office/officeart/2008/layout/VerticalCurvedList"/>
    <dgm:cxn modelId="{F6E8869D-80FC-485E-BD0B-BC073B517513}" type="presOf" srcId="{6C2D05EB-FFDF-4958-AB3A-761A0D2B2512}" destId="{8249D064-F681-476D-BE10-005734554DAE}" srcOrd="0" destOrd="0" presId="urn:microsoft.com/office/officeart/2008/layout/VerticalCurvedList"/>
    <dgm:cxn modelId="{4E52EAE2-B237-4289-8A15-E5BF30B64A2D}" type="presOf" srcId="{B925EA7C-B715-4E12-89B2-A29DAA1F46B9}" destId="{82610B72-36F6-4F8E-A51B-B69A283A3831}" srcOrd="0" destOrd="0" presId="urn:microsoft.com/office/officeart/2008/layout/VerticalCurvedList"/>
    <dgm:cxn modelId="{22A1F56B-023E-4C73-B58F-3D5F41B3F511}" type="presParOf" srcId="{FD0DB3AE-0A45-4EE9-80F8-0A0B44F0C143}" destId="{0AE66E66-EF40-41E0-9BD7-764902388808}" srcOrd="0" destOrd="0" presId="urn:microsoft.com/office/officeart/2008/layout/VerticalCurvedList"/>
    <dgm:cxn modelId="{CBA924DC-7217-417A-AA91-0A98FE733BDC}" type="presParOf" srcId="{0AE66E66-EF40-41E0-9BD7-764902388808}" destId="{A6FB4A83-0411-4AC6-BE11-466296ED8791}" srcOrd="0" destOrd="0" presId="urn:microsoft.com/office/officeart/2008/layout/VerticalCurvedList"/>
    <dgm:cxn modelId="{62F608C7-78F8-4763-823F-3DB6F184944A}" type="presParOf" srcId="{A6FB4A83-0411-4AC6-BE11-466296ED8791}" destId="{5352454B-F7A7-4206-A497-DA4805E00C4D}" srcOrd="0" destOrd="0" presId="urn:microsoft.com/office/officeart/2008/layout/VerticalCurvedList"/>
    <dgm:cxn modelId="{17556717-EDBE-4DDE-8727-CCA0AA64CD47}" type="presParOf" srcId="{A6FB4A83-0411-4AC6-BE11-466296ED8791}" destId="{8249D064-F681-476D-BE10-005734554DAE}" srcOrd="1" destOrd="0" presId="urn:microsoft.com/office/officeart/2008/layout/VerticalCurvedList"/>
    <dgm:cxn modelId="{25E94EDA-41E8-4E6D-8CE1-8E185971498F}" type="presParOf" srcId="{A6FB4A83-0411-4AC6-BE11-466296ED8791}" destId="{2B096C9C-941B-4E69-9640-3A9888F78DDD}" srcOrd="2" destOrd="0" presId="urn:microsoft.com/office/officeart/2008/layout/VerticalCurvedList"/>
    <dgm:cxn modelId="{F60C6BEF-1DCD-4272-8D08-D0A2C75D4B80}" type="presParOf" srcId="{A6FB4A83-0411-4AC6-BE11-466296ED8791}" destId="{7CCC5401-5274-4925-AC42-E72BB4F54793}" srcOrd="3" destOrd="0" presId="urn:microsoft.com/office/officeart/2008/layout/VerticalCurvedList"/>
    <dgm:cxn modelId="{1586B9BA-60CA-45F3-B292-E5F1E55C7F9B}" type="presParOf" srcId="{0AE66E66-EF40-41E0-9BD7-764902388808}" destId="{82610B72-36F6-4F8E-A51B-B69A283A3831}" srcOrd="1" destOrd="0" presId="urn:microsoft.com/office/officeart/2008/layout/VerticalCurvedList"/>
    <dgm:cxn modelId="{B6EF5B9B-9B3A-4ABB-9AF2-17D01762889D}" type="presParOf" srcId="{0AE66E66-EF40-41E0-9BD7-764902388808}" destId="{75C0F5DB-BA20-42B9-8417-656570B2AAC3}" srcOrd="2" destOrd="0" presId="urn:microsoft.com/office/officeart/2008/layout/VerticalCurvedList"/>
    <dgm:cxn modelId="{D6D5C861-A0D1-4FCE-912F-79A61F9FC4B4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3" qsCatId="simple" csTypeId="urn:microsoft.com/office/officeart/2005/8/colors/accent6_5#3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RECEITA ARRECADADA X RECEITA PREVISTA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1AF2033E-C801-4E1A-B873-77C74628B1E3}" type="presOf" srcId="{B925EA7C-B715-4E12-89B2-A29DAA1F46B9}" destId="{82610B72-36F6-4F8E-A51B-B69A283A3831}" srcOrd="0" destOrd="0" presId="urn:microsoft.com/office/officeart/2008/layout/VerticalCurvedList"/>
    <dgm:cxn modelId="{596F6266-D9A8-4924-8EB2-3E6C73448736}" type="presOf" srcId="{53084C89-4463-4B86-AF93-2BDE198185D9}" destId="{FD0DB3AE-0A45-4EE9-80F8-0A0B44F0C143}" srcOrd="0" destOrd="0" presId="urn:microsoft.com/office/officeart/2008/layout/VerticalCurvedList"/>
    <dgm:cxn modelId="{F84BB3B7-E3C3-401F-9721-C8F8BD392A7A}" type="presOf" srcId="{6C2D05EB-FFDF-4958-AB3A-761A0D2B2512}" destId="{8249D064-F681-476D-BE10-005734554DAE}" srcOrd="0" destOrd="0" presId="urn:microsoft.com/office/officeart/2008/layout/VerticalCurvedList"/>
    <dgm:cxn modelId="{32B18A12-E0B6-409C-8F77-CE9B4C8594A3}" type="presParOf" srcId="{FD0DB3AE-0A45-4EE9-80F8-0A0B44F0C143}" destId="{0AE66E66-EF40-41E0-9BD7-764902388808}" srcOrd="0" destOrd="0" presId="urn:microsoft.com/office/officeart/2008/layout/VerticalCurvedList"/>
    <dgm:cxn modelId="{57EC1CAB-4940-4B46-9045-AB7DAA3A71FF}" type="presParOf" srcId="{0AE66E66-EF40-41E0-9BD7-764902388808}" destId="{A6FB4A83-0411-4AC6-BE11-466296ED8791}" srcOrd="0" destOrd="0" presId="urn:microsoft.com/office/officeart/2008/layout/VerticalCurvedList"/>
    <dgm:cxn modelId="{F1F1EE41-8C18-45CE-9DD0-6AAE1197900A}" type="presParOf" srcId="{A6FB4A83-0411-4AC6-BE11-466296ED8791}" destId="{5352454B-F7A7-4206-A497-DA4805E00C4D}" srcOrd="0" destOrd="0" presId="urn:microsoft.com/office/officeart/2008/layout/VerticalCurvedList"/>
    <dgm:cxn modelId="{DD1B0F22-4F6E-4FCC-BDE3-5C78F6A08EAB}" type="presParOf" srcId="{A6FB4A83-0411-4AC6-BE11-466296ED8791}" destId="{8249D064-F681-476D-BE10-005734554DAE}" srcOrd="1" destOrd="0" presId="urn:microsoft.com/office/officeart/2008/layout/VerticalCurvedList"/>
    <dgm:cxn modelId="{5CD0ED7A-B76B-4975-9889-B6F9F7919472}" type="presParOf" srcId="{A6FB4A83-0411-4AC6-BE11-466296ED8791}" destId="{2B096C9C-941B-4E69-9640-3A9888F78DDD}" srcOrd="2" destOrd="0" presId="urn:microsoft.com/office/officeart/2008/layout/VerticalCurvedList"/>
    <dgm:cxn modelId="{05A21785-566E-4D46-AEFC-CF644EEB7E7E}" type="presParOf" srcId="{A6FB4A83-0411-4AC6-BE11-466296ED8791}" destId="{7CCC5401-5274-4925-AC42-E72BB4F54793}" srcOrd="3" destOrd="0" presId="urn:microsoft.com/office/officeart/2008/layout/VerticalCurvedList"/>
    <dgm:cxn modelId="{FBBEF933-1872-401E-8B8B-067FDF051819}" type="presParOf" srcId="{0AE66E66-EF40-41E0-9BD7-764902388808}" destId="{82610B72-36F6-4F8E-A51B-B69A283A3831}" srcOrd="1" destOrd="0" presId="urn:microsoft.com/office/officeart/2008/layout/VerticalCurvedList"/>
    <dgm:cxn modelId="{CC045F05-2A65-4563-9AA2-05753FAF79B6}" type="presParOf" srcId="{0AE66E66-EF40-41E0-9BD7-764902388808}" destId="{75C0F5DB-BA20-42B9-8417-656570B2AAC3}" srcOrd="2" destOrd="0" presId="urn:microsoft.com/office/officeart/2008/layout/VerticalCurvedList"/>
    <dgm:cxn modelId="{FBC65E15-5783-4DD3-85F4-FB996C0DADE1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4" qsCatId="simple" csTypeId="urn:microsoft.com/office/officeart/2005/8/colors/accent6_5#4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DESPESA TOTAL LIQUIDADA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1AF2033E-C801-4E1A-B873-77C74628B1E3}" type="presOf" srcId="{B925EA7C-B715-4E12-89B2-A29DAA1F46B9}" destId="{82610B72-36F6-4F8E-A51B-B69A283A3831}" srcOrd="0" destOrd="0" presId="urn:microsoft.com/office/officeart/2008/layout/VerticalCurvedList"/>
    <dgm:cxn modelId="{596F6266-D9A8-4924-8EB2-3E6C73448736}" type="presOf" srcId="{53084C89-4463-4B86-AF93-2BDE198185D9}" destId="{FD0DB3AE-0A45-4EE9-80F8-0A0B44F0C143}" srcOrd="0" destOrd="0" presId="urn:microsoft.com/office/officeart/2008/layout/VerticalCurvedList"/>
    <dgm:cxn modelId="{F84BB3B7-E3C3-401F-9721-C8F8BD392A7A}" type="presOf" srcId="{6C2D05EB-FFDF-4958-AB3A-761A0D2B2512}" destId="{8249D064-F681-476D-BE10-005734554DAE}" srcOrd="0" destOrd="0" presId="urn:microsoft.com/office/officeart/2008/layout/VerticalCurvedList"/>
    <dgm:cxn modelId="{32B18A12-E0B6-409C-8F77-CE9B4C8594A3}" type="presParOf" srcId="{FD0DB3AE-0A45-4EE9-80F8-0A0B44F0C143}" destId="{0AE66E66-EF40-41E0-9BD7-764902388808}" srcOrd="0" destOrd="0" presId="urn:microsoft.com/office/officeart/2008/layout/VerticalCurvedList"/>
    <dgm:cxn modelId="{57EC1CAB-4940-4B46-9045-AB7DAA3A71FF}" type="presParOf" srcId="{0AE66E66-EF40-41E0-9BD7-764902388808}" destId="{A6FB4A83-0411-4AC6-BE11-466296ED8791}" srcOrd="0" destOrd="0" presId="urn:microsoft.com/office/officeart/2008/layout/VerticalCurvedList"/>
    <dgm:cxn modelId="{F1F1EE41-8C18-45CE-9DD0-6AAE1197900A}" type="presParOf" srcId="{A6FB4A83-0411-4AC6-BE11-466296ED8791}" destId="{5352454B-F7A7-4206-A497-DA4805E00C4D}" srcOrd="0" destOrd="0" presId="urn:microsoft.com/office/officeart/2008/layout/VerticalCurvedList"/>
    <dgm:cxn modelId="{DD1B0F22-4F6E-4FCC-BDE3-5C78F6A08EAB}" type="presParOf" srcId="{A6FB4A83-0411-4AC6-BE11-466296ED8791}" destId="{8249D064-F681-476D-BE10-005734554DAE}" srcOrd="1" destOrd="0" presId="urn:microsoft.com/office/officeart/2008/layout/VerticalCurvedList"/>
    <dgm:cxn modelId="{5CD0ED7A-B76B-4975-9889-B6F9F7919472}" type="presParOf" srcId="{A6FB4A83-0411-4AC6-BE11-466296ED8791}" destId="{2B096C9C-941B-4E69-9640-3A9888F78DDD}" srcOrd="2" destOrd="0" presId="urn:microsoft.com/office/officeart/2008/layout/VerticalCurvedList"/>
    <dgm:cxn modelId="{05A21785-566E-4D46-AEFC-CF644EEB7E7E}" type="presParOf" srcId="{A6FB4A83-0411-4AC6-BE11-466296ED8791}" destId="{7CCC5401-5274-4925-AC42-E72BB4F54793}" srcOrd="3" destOrd="0" presId="urn:microsoft.com/office/officeart/2008/layout/VerticalCurvedList"/>
    <dgm:cxn modelId="{FBBEF933-1872-401E-8B8B-067FDF051819}" type="presParOf" srcId="{0AE66E66-EF40-41E0-9BD7-764902388808}" destId="{82610B72-36F6-4F8E-A51B-B69A283A3831}" srcOrd="1" destOrd="0" presId="urn:microsoft.com/office/officeart/2008/layout/VerticalCurvedList"/>
    <dgm:cxn modelId="{CC045F05-2A65-4563-9AA2-05753FAF79B6}" type="presParOf" srcId="{0AE66E66-EF40-41E0-9BD7-764902388808}" destId="{75C0F5DB-BA20-42B9-8417-656570B2AAC3}" srcOrd="2" destOrd="0" presId="urn:microsoft.com/office/officeart/2008/layout/VerticalCurvedList"/>
    <dgm:cxn modelId="{FBC65E15-5783-4DD3-85F4-FB996C0DADE1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5" qsCatId="simple" csTypeId="urn:microsoft.com/office/officeart/2005/8/colors/accent6_5#5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pt-BR" sz="2300" b="1" dirty="0"/>
            <a:t>TRANSFERENCIA DE RECURSOS DA UNIÃO PARA SAÚDE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585A6330-FE1B-45B6-96A9-B45349940710}" type="presOf" srcId="{53084C89-4463-4B86-AF93-2BDE198185D9}" destId="{FD0DB3AE-0A45-4EE9-80F8-0A0B44F0C143}" srcOrd="0" destOrd="0" presId="urn:microsoft.com/office/officeart/2008/layout/VerticalCurvedList"/>
    <dgm:cxn modelId="{89830B57-5B00-426C-B117-81FAE4ED1F19}" type="presOf" srcId="{B925EA7C-B715-4E12-89B2-A29DAA1F46B9}" destId="{82610B72-36F6-4F8E-A51B-B69A283A3831}" srcOrd="0" destOrd="0" presId="urn:microsoft.com/office/officeart/2008/layout/VerticalCurvedList"/>
    <dgm:cxn modelId="{433141CB-EA81-4AB0-BA92-F08A9359BD4D}" type="presOf" srcId="{6C2D05EB-FFDF-4958-AB3A-761A0D2B2512}" destId="{8249D064-F681-476D-BE10-005734554DAE}" srcOrd="0" destOrd="0" presId="urn:microsoft.com/office/officeart/2008/layout/VerticalCurvedList"/>
    <dgm:cxn modelId="{00D3BD16-DB96-4F4E-ABD1-871E85388A73}" type="presParOf" srcId="{FD0DB3AE-0A45-4EE9-80F8-0A0B44F0C143}" destId="{0AE66E66-EF40-41E0-9BD7-764902388808}" srcOrd="0" destOrd="0" presId="urn:microsoft.com/office/officeart/2008/layout/VerticalCurvedList"/>
    <dgm:cxn modelId="{25314BF5-8778-4F74-AF7C-150611685296}" type="presParOf" srcId="{0AE66E66-EF40-41E0-9BD7-764902388808}" destId="{A6FB4A83-0411-4AC6-BE11-466296ED8791}" srcOrd="0" destOrd="0" presId="urn:microsoft.com/office/officeart/2008/layout/VerticalCurvedList"/>
    <dgm:cxn modelId="{7BECEC39-4898-4939-B6FD-9402D08777B3}" type="presParOf" srcId="{A6FB4A83-0411-4AC6-BE11-466296ED8791}" destId="{5352454B-F7A7-4206-A497-DA4805E00C4D}" srcOrd="0" destOrd="0" presId="urn:microsoft.com/office/officeart/2008/layout/VerticalCurvedList"/>
    <dgm:cxn modelId="{74DFA43D-8739-4C1E-8943-E08F4CD7864F}" type="presParOf" srcId="{A6FB4A83-0411-4AC6-BE11-466296ED8791}" destId="{8249D064-F681-476D-BE10-005734554DAE}" srcOrd="1" destOrd="0" presId="urn:microsoft.com/office/officeart/2008/layout/VerticalCurvedList"/>
    <dgm:cxn modelId="{F16BF51E-6DF0-4330-9648-AC2E57142FDA}" type="presParOf" srcId="{A6FB4A83-0411-4AC6-BE11-466296ED8791}" destId="{2B096C9C-941B-4E69-9640-3A9888F78DDD}" srcOrd="2" destOrd="0" presId="urn:microsoft.com/office/officeart/2008/layout/VerticalCurvedList"/>
    <dgm:cxn modelId="{C833DB94-54A9-4982-812D-EC350EF38517}" type="presParOf" srcId="{A6FB4A83-0411-4AC6-BE11-466296ED8791}" destId="{7CCC5401-5274-4925-AC42-E72BB4F54793}" srcOrd="3" destOrd="0" presId="urn:microsoft.com/office/officeart/2008/layout/VerticalCurvedList"/>
    <dgm:cxn modelId="{78B40D2F-492F-471C-9AF2-10FF07F06B57}" type="presParOf" srcId="{0AE66E66-EF40-41E0-9BD7-764902388808}" destId="{82610B72-36F6-4F8E-A51B-B69A283A3831}" srcOrd="1" destOrd="0" presId="urn:microsoft.com/office/officeart/2008/layout/VerticalCurvedList"/>
    <dgm:cxn modelId="{B2C6233B-67EE-4F0C-B095-CF46DB901FD4}" type="presParOf" srcId="{0AE66E66-EF40-41E0-9BD7-764902388808}" destId="{75C0F5DB-BA20-42B9-8417-656570B2AAC3}" srcOrd="2" destOrd="0" presId="urn:microsoft.com/office/officeart/2008/layout/VerticalCurvedList"/>
    <dgm:cxn modelId="{543F59C9-49F8-47FF-8377-89B2098E2FDA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6" qsCatId="simple" csTypeId="urn:microsoft.com/office/officeart/2005/8/colors/accent6_5#6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pt-BR" b="1" dirty="0"/>
            <a:t>TRANSFERENCIA DE RECURSO DO ESTADO PARA SAÚDE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8B7DA410-53E9-44DB-9D6C-217F8A7E1D32}" type="presOf" srcId="{B925EA7C-B715-4E12-89B2-A29DAA1F46B9}" destId="{82610B72-36F6-4F8E-A51B-B69A283A3831}" srcOrd="0" destOrd="0" presId="urn:microsoft.com/office/officeart/2008/layout/VerticalCurvedList"/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45E6063E-937A-4D4B-BD8C-881B4DE964FD}" type="presOf" srcId="{6C2D05EB-FFDF-4958-AB3A-761A0D2B2512}" destId="{8249D064-F681-476D-BE10-005734554DAE}" srcOrd="0" destOrd="0" presId="urn:microsoft.com/office/officeart/2008/layout/VerticalCurvedList"/>
    <dgm:cxn modelId="{EC4A0ECD-B8CE-4774-9A31-AB0AE9FCE305}" type="presOf" srcId="{53084C89-4463-4B86-AF93-2BDE198185D9}" destId="{FD0DB3AE-0A45-4EE9-80F8-0A0B44F0C143}" srcOrd="0" destOrd="0" presId="urn:microsoft.com/office/officeart/2008/layout/VerticalCurvedList"/>
    <dgm:cxn modelId="{A7329CC9-7C0C-46A0-ADBC-848689690381}" type="presParOf" srcId="{FD0DB3AE-0A45-4EE9-80F8-0A0B44F0C143}" destId="{0AE66E66-EF40-41E0-9BD7-764902388808}" srcOrd="0" destOrd="0" presId="urn:microsoft.com/office/officeart/2008/layout/VerticalCurvedList"/>
    <dgm:cxn modelId="{11545317-06CD-4A68-862C-90C3CD740D28}" type="presParOf" srcId="{0AE66E66-EF40-41E0-9BD7-764902388808}" destId="{A6FB4A83-0411-4AC6-BE11-466296ED8791}" srcOrd="0" destOrd="0" presId="urn:microsoft.com/office/officeart/2008/layout/VerticalCurvedList"/>
    <dgm:cxn modelId="{0690E0A5-7382-4695-99DD-83C3B839D689}" type="presParOf" srcId="{A6FB4A83-0411-4AC6-BE11-466296ED8791}" destId="{5352454B-F7A7-4206-A497-DA4805E00C4D}" srcOrd="0" destOrd="0" presId="urn:microsoft.com/office/officeart/2008/layout/VerticalCurvedList"/>
    <dgm:cxn modelId="{1573499C-235F-4E6E-8932-44E036E13F99}" type="presParOf" srcId="{A6FB4A83-0411-4AC6-BE11-466296ED8791}" destId="{8249D064-F681-476D-BE10-005734554DAE}" srcOrd="1" destOrd="0" presId="urn:microsoft.com/office/officeart/2008/layout/VerticalCurvedList"/>
    <dgm:cxn modelId="{E2761A3E-4E5F-4E45-A2D2-2433757E1D42}" type="presParOf" srcId="{A6FB4A83-0411-4AC6-BE11-466296ED8791}" destId="{2B096C9C-941B-4E69-9640-3A9888F78DDD}" srcOrd="2" destOrd="0" presId="urn:microsoft.com/office/officeart/2008/layout/VerticalCurvedList"/>
    <dgm:cxn modelId="{FE081070-3820-4575-80AD-BC3A1342D3E2}" type="presParOf" srcId="{A6FB4A83-0411-4AC6-BE11-466296ED8791}" destId="{7CCC5401-5274-4925-AC42-E72BB4F54793}" srcOrd="3" destOrd="0" presId="urn:microsoft.com/office/officeart/2008/layout/VerticalCurvedList"/>
    <dgm:cxn modelId="{FC9947A1-BFDF-4F07-8DE5-48B1DB79B2C7}" type="presParOf" srcId="{0AE66E66-EF40-41E0-9BD7-764902388808}" destId="{82610B72-36F6-4F8E-A51B-B69A283A3831}" srcOrd="1" destOrd="0" presId="urn:microsoft.com/office/officeart/2008/layout/VerticalCurvedList"/>
    <dgm:cxn modelId="{F5442A58-ABF4-4842-843A-2DFB25A69C8B}" type="presParOf" srcId="{0AE66E66-EF40-41E0-9BD7-764902388808}" destId="{75C0F5DB-BA20-42B9-8417-656570B2AAC3}" srcOrd="2" destOrd="0" presId="urn:microsoft.com/office/officeart/2008/layout/VerticalCurvedList"/>
    <dgm:cxn modelId="{78CCCFCC-0C42-446F-BE25-5B3480865A95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7" qsCatId="simple" csTypeId="urn:microsoft.com/office/officeart/2005/8/colors/accent6_5#7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FUNDO DE PARTICIPAÇÃO DOS MUNICIPIOS - FPM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65" custLinFactNeighborY="2065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F5379E28-78DE-4E85-BD93-C3300F8A0FEA}" type="presOf" srcId="{53084C89-4463-4B86-AF93-2BDE198185D9}" destId="{FD0DB3AE-0A45-4EE9-80F8-0A0B44F0C143}" srcOrd="0" destOrd="0" presId="urn:microsoft.com/office/officeart/2008/layout/VerticalCurvedList"/>
    <dgm:cxn modelId="{E7856DB9-CC0D-4FCF-9B26-35F129A2F5B0}" type="presOf" srcId="{B925EA7C-B715-4E12-89B2-A29DAA1F46B9}" destId="{82610B72-36F6-4F8E-A51B-B69A283A3831}" srcOrd="0" destOrd="0" presId="urn:microsoft.com/office/officeart/2008/layout/VerticalCurvedList"/>
    <dgm:cxn modelId="{B1F1CDFE-1C58-498C-9CF4-AA5F2CF45797}" type="presOf" srcId="{6C2D05EB-FFDF-4958-AB3A-761A0D2B2512}" destId="{8249D064-F681-476D-BE10-005734554DAE}" srcOrd="0" destOrd="0" presId="urn:microsoft.com/office/officeart/2008/layout/VerticalCurvedList"/>
    <dgm:cxn modelId="{DBBADFA0-B5F2-40B8-884C-67752E830D45}" type="presParOf" srcId="{FD0DB3AE-0A45-4EE9-80F8-0A0B44F0C143}" destId="{0AE66E66-EF40-41E0-9BD7-764902388808}" srcOrd="0" destOrd="0" presId="urn:microsoft.com/office/officeart/2008/layout/VerticalCurvedList"/>
    <dgm:cxn modelId="{42191712-F817-49D5-AED5-68BCBEB9A9DF}" type="presParOf" srcId="{0AE66E66-EF40-41E0-9BD7-764902388808}" destId="{A6FB4A83-0411-4AC6-BE11-466296ED8791}" srcOrd="0" destOrd="0" presId="urn:microsoft.com/office/officeart/2008/layout/VerticalCurvedList"/>
    <dgm:cxn modelId="{83089A74-C6E2-4FDA-B585-E0B312AF0F0B}" type="presParOf" srcId="{A6FB4A83-0411-4AC6-BE11-466296ED8791}" destId="{5352454B-F7A7-4206-A497-DA4805E00C4D}" srcOrd="0" destOrd="0" presId="urn:microsoft.com/office/officeart/2008/layout/VerticalCurvedList"/>
    <dgm:cxn modelId="{F9A61DA1-F297-478C-B66A-86B9B4F05B7C}" type="presParOf" srcId="{A6FB4A83-0411-4AC6-BE11-466296ED8791}" destId="{8249D064-F681-476D-BE10-005734554DAE}" srcOrd="1" destOrd="0" presId="urn:microsoft.com/office/officeart/2008/layout/VerticalCurvedList"/>
    <dgm:cxn modelId="{CAAF474F-D96E-4DE3-BFC8-8F055A6458F7}" type="presParOf" srcId="{A6FB4A83-0411-4AC6-BE11-466296ED8791}" destId="{2B096C9C-941B-4E69-9640-3A9888F78DDD}" srcOrd="2" destOrd="0" presId="urn:microsoft.com/office/officeart/2008/layout/VerticalCurvedList"/>
    <dgm:cxn modelId="{7BC7DCFB-0DC4-4E50-BCA4-4F3334707DCE}" type="presParOf" srcId="{A6FB4A83-0411-4AC6-BE11-466296ED8791}" destId="{7CCC5401-5274-4925-AC42-E72BB4F54793}" srcOrd="3" destOrd="0" presId="urn:microsoft.com/office/officeart/2008/layout/VerticalCurvedList"/>
    <dgm:cxn modelId="{3B6B44CB-66C5-49A3-BB18-4CCFC289DC7E}" type="presParOf" srcId="{0AE66E66-EF40-41E0-9BD7-764902388808}" destId="{82610B72-36F6-4F8E-A51B-B69A283A3831}" srcOrd="1" destOrd="0" presId="urn:microsoft.com/office/officeart/2008/layout/VerticalCurvedList"/>
    <dgm:cxn modelId="{466A38B2-5F2F-4714-B884-D4B10F14364A}" type="presParOf" srcId="{0AE66E66-EF40-41E0-9BD7-764902388808}" destId="{75C0F5DB-BA20-42B9-8417-656570B2AAC3}" srcOrd="2" destOrd="0" presId="urn:microsoft.com/office/officeart/2008/layout/VerticalCurvedList"/>
    <dgm:cxn modelId="{3E8B77A7-6FBF-4A47-913D-6B9CC13D5D1B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084C89-4463-4B86-AF93-2BDE198185D9}" type="doc">
      <dgm:prSet loTypeId="urn:microsoft.com/office/officeart/2008/layout/VerticalCurvedList" loCatId="list" qsTypeId="urn:microsoft.com/office/officeart/2005/8/quickstyle/simple1#8" qsCatId="simple" csTypeId="urn:microsoft.com/office/officeart/2005/8/colors/accent6_5#8" csCatId="accent6" phldr="1"/>
      <dgm:spPr/>
      <dgm:t>
        <a:bodyPr/>
        <a:lstStyle/>
        <a:p>
          <a:endParaRPr lang="pt-BR"/>
        </a:p>
      </dgm:t>
    </dgm:pt>
    <dgm:pt modelId="{B925EA7C-B715-4E12-89B2-A29DAA1F46B9}">
      <dgm:prSet phldrT="[Texto]" custT="1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pPr algn="ctr"/>
          <a:r>
            <a:rPr lang="pt-BR" sz="2300" b="1" dirty="0"/>
            <a:t>COTA-PARTE DO ICMS</a:t>
          </a:r>
        </a:p>
      </dgm:t>
    </dgm:pt>
    <dgm:pt modelId="{1C39691B-0C54-41CC-A0A6-7A42D76D23B7}" type="parTrans" cxnId="{FFAFD720-C43C-4649-9FBF-9E1C13699108}">
      <dgm:prSet/>
      <dgm:spPr/>
      <dgm:t>
        <a:bodyPr/>
        <a:lstStyle/>
        <a:p>
          <a:endParaRPr lang="pt-BR"/>
        </a:p>
      </dgm:t>
    </dgm:pt>
    <dgm:pt modelId="{6C2D05EB-FFDF-4958-AB3A-761A0D2B2512}" type="sibTrans" cxnId="{FFAFD720-C43C-4649-9FBF-9E1C13699108}">
      <dgm:prSet/>
      <dgm:spPr/>
      <dgm:t>
        <a:bodyPr/>
        <a:lstStyle/>
        <a:p>
          <a:endParaRPr lang="pt-BR"/>
        </a:p>
      </dgm:t>
    </dgm:pt>
    <dgm:pt modelId="{FD0DB3AE-0A45-4EE9-80F8-0A0B44F0C143}" type="pres">
      <dgm:prSet presAssocID="{53084C89-4463-4B86-AF93-2BDE198185D9}" presName="Name0" presStyleCnt="0">
        <dgm:presLayoutVars>
          <dgm:chMax val="7"/>
          <dgm:chPref val="7"/>
          <dgm:dir/>
        </dgm:presLayoutVars>
      </dgm:prSet>
      <dgm:spPr/>
    </dgm:pt>
    <dgm:pt modelId="{0AE66E66-EF40-41E0-9BD7-764902388808}" type="pres">
      <dgm:prSet presAssocID="{53084C89-4463-4B86-AF93-2BDE198185D9}" presName="Name1" presStyleCnt="0"/>
      <dgm:spPr/>
    </dgm:pt>
    <dgm:pt modelId="{A6FB4A83-0411-4AC6-BE11-466296ED8791}" type="pres">
      <dgm:prSet presAssocID="{53084C89-4463-4B86-AF93-2BDE198185D9}" presName="cycle" presStyleCnt="0"/>
      <dgm:spPr/>
    </dgm:pt>
    <dgm:pt modelId="{5352454B-F7A7-4206-A497-DA4805E00C4D}" type="pres">
      <dgm:prSet presAssocID="{53084C89-4463-4B86-AF93-2BDE198185D9}" presName="srcNode" presStyleLbl="node1" presStyleIdx="0" presStyleCnt="1"/>
      <dgm:spPr/>
    </dgm:pt>
    <dgm:pt modelId="{8249D064-F681-476D-BE10-005734554DAE}" type="pres">
      <dgm:prSet presAssocID="{53084C89-4463-4B86-AF93-2BDE198185D9}" presName="conn" presStyleLbl="parChTrans1D2" presStyleIdx="0" presStyleCnt="1"/>
      <dgm:spPr/>
    </dgm:pt>
    <dgm:pt modelId="{2B096C9C-941B-4E69-9640-3A9888F78DDD}" type="pres">
      <dgm:prSet presAssocID="{53084C89-4463-4B86-AF93-2BDE198185D9}" presName="extraNode" presStyleLbl="node1" presStyleIdx="0" presStyleCnt="1"/>
      <dgm:spPr/>
    </dgm:pt>
    <dgm:pt modelId="{7CCC5401-5274-4925-AC42-E72BB4F54793}" type="pres">
      <dgm:prSet presAssocID="{53084C89-4463-4B86-AF93-2BDE198185D9}" presName="dstNode" presStyleLbl="node1" presStyleIdx="0" presStyleCnt="1"/>
      <dgm:spPr/>
    </dgm:pt>
    <dgm:pt modelId="{82610B72-36F6-4F8E-A51B-B69A283A3831}" type="pres">
      <dgm:prSet presAssocID="{B925EA7C-B715-4E12-89B2-A29DAA1F46B9}" presName="text_1" presStyleLbl="node1" presStyleIdx="0" presStyleCnt="1" custLinFactNeighborX="126">
        <dgm:presLayoutVars>
          <dgm:bulletEnabled val="1"/>
        </dgm:presLayoutVars>
      </dgm:prSet>
      <dgm:spPr/>
    </dgm:pt>
    <dgm:pt modelId="{75C0F5DB-BA20-42B9-8417-656570B2AAC3}" type="pres">
      <dgm:prSet presAssocID="{B925EA7C-B715-4E12-89B2-A29DAA1F46B9}" presName="accent_1" presStyleCnt="0"/>
      <dgm:spPr/>
    </dgm:pt>
    <dgm:pt modelId="{ADF32B06-1577-48BC-9410-699A2E92082F}" type="pres">
      <dgm:prSet presAssocID="{B925EA7C-B715-4E12-89B2-A29DAA1F46B9}" presName="accentRepeatNode" presStyleLbl="solidFgAcc1" presStyleIdx="0" presStyleCnt="1"/>
      <dgm:spPr/>
    </dgm:pt>
  </dgm:ptLst>
  <dgm:cxnLst>
    <dgm:cxn modelId="{FFAFD720-C43C-4649-9FBF-9E1C13699108}" srcId="{53084C89-4463-4B86-AF93-2BDE198185D9}" destId="{B925EA7C-B715-4E12-89B2-A29DAA1F46B9}" srcOrd="0" destOrd="0" parTransId="{1C39691B-0C54-41CC-A0A6-7A42D76D23B7}" sibTransId="{6C2D05EB-FFDF-4958-AB3A-761A0D2B2512}"/>
    <dgm:cxn modelId="{674E7230-4DFC-4A65-A6B1-E7ACEFE0B546}" type="presOf" srcId="{B925EA7C-B715-4E12-89B2-A29DAA1F46B9}" destId="{82610B72-36F6-4F8E-A51B-B69A283A3831}" srcOrd="0" destOrd="0" presId="urn:microsoft.com/office/officeart/2008/layout/VerticalCurvedList"/>
    <dgm:cxn modelId="{153F2685-0367-4E32-9660-13C1C78B0CDE}" type="presOf" srcId="{6C2D05EB-FFDF-4958-AB3A-761A0D2B2512}" destId="{8249D064-F681-476D-BE10-005734554DAE}" srcOrd="0" destOrd="0" presId="urn:microsoft.com/office/officeart/2008/layout/VerticalCurvedList"/>
    <dgm:cxn modelId="{59C0EAFD-A39E-427E-B597-202269FF9E62}" type="presOf" srcId="{53084C89-4463-4B86-AF93-2BDE198185D9}" destId="{FD0DB3AE-0A45-4EE9-80F8-0A0B44F0C143}" srcOrd="0" destOrd="0" presId="urn:microsoft.com/office/officeart/2008/layout/VerticalCurvedList"/>
    <dgm:cxn modelId="{CCA1875F-29B7-4890-853D-8685B2814901}" type="presParOf" srcId="{FD0DB3AE-0A45-4EE9-80F8-0A0B44F0C143}" destId="{0AE66E66-EF40-41E0-9BD7-764902388808}" srcOrd="0" destOrd="0" presId="urn:microsoft.com/office/officeart/2008/layout/VerticalCurvedList"/>
    <dgm:cxn modelId="{D2420D26-941B-41A1-A986-0FD4E6ED43C6}" type="presParOf" srcId="{0AE66E66-EF40-41E0-9BD7-764902388808}" destId="{A6FB4A83-0411-4AC6-BE11-466296ED8791}" srcOrd="0" destOrd="0" presId="urn:microsoft.com/office/officeart/2008/layout/VerticalCurvedList"/>
    <dgm:cxn modelId="{1552166F-B9D9-4C24-8C71-D4AEDA33CD7E}" type="presParOf" srcId="{A6FB4A83-0411-4AC6-BE11-466296ED8791}" destId="{5352454B-F7A7-4206-A497-DA4805E00C4D}" srcOrd="0" destOrd="0" presId="urn:microsoft.com/office/officeart/2008/layout/VerticalCurvedList"/>
    <dgm:cxn modelId="{622C2E31-8097-4185-B231-385AC6D5E2B4}" type="presParOf" srcId="{A6FB4A83-0411-4AC6-BE11-466296ED8791}" destId="{8249D064-F681-476D-BE10-005734554DAE}" srcOrd="1" destOrd="0" presId="urn:microsoft.com/office/officeart/2008/layout/VerticalCurvedList"/>
    <dgm:cxn modelId="{BE4FFB89-8132-42A9-ACD9-652B96F3B64A}" type="presParOf" srcId="{A6FB4A83-0411-4AC6-BE11-466296ED8791}" destId="{2B096C9C-941B-4E69-9640-3A9888F78DDD}" srcOrd="2" destOrd="0" presId="urn:microsoft.com/office/officeart/2008/layout/VerticalCurvedList"/>
    <dgm:cxn modelId="{29EA03B0-2083-4E3B-963B-1195ABC4C078}" type="presParOf" srcId="{A6FB4A83-0411-4AC6-BE11-466296ED8791}" destId="{7CCC5401-5274-4925-AC42-E72BB4F54793}" srcOrd="3" destOrd="0" presId="urn:microsoft.com/office/officeart/2008/layout/VerticalCurvedList"/>
    <dgm:cxn modelId="{071EE058-137F-4ACC-A993-9B9364386468}" type="presParOf" srcId="{0AE66E66-EF40-41E0-9BD7-764902388808}" destId="{82610B72-36F6-4F8E-A51B-B69A283A3831}" srcOrd="1" destOrd="0" presId="urn:microsoft.com/office/officeart/2008/layout/VerticalCurvedList"/>
    <dgm:cxn modelId="{E9DFFE16-1849-44C4-9998-EB7AFA93F215}" type="presParOf" srcId="{0AE66E66-EF40-41E0-9BD7-764902388808}" destId="{75C0F5DB-BA20-42B9-8417-656570B2AAC3}" srcOrd="2" destOrd="0" presId="urn:microsoft.com/office/officeart/2008/layout/VerticalCurvedList"/>
    <dgm:cxn modelId="{71F77D7B-F9AC-4FC3-9C83-05A8734F8974}" type="presParOf" srcId="{75C0F5DB-BA20-42B9-8417-656570B2AAC3}" destId="{ADF32B06-1577-48BC-9410-699A2E9208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1E58EF-D11B-423B-9813-5042E643D3DC}" type="doc">
      <dgm:prSet loTypeId="urn:microsoft.com/office/officeart/2009/3/layout/DescendingProcess" loCatId="process" qsTypeId="urn:microsoft.com/office/officeart/2005/8/quickstyle/simple1#9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85B10386-CB63-438E-81DC-D1E015B0802F}">
      <dgm:prSet phldrT="[Texto]"/>
      <dgm:spPr/>
      <dgm:t>
        <a:bodyPr/>
        <a:lstStyle/>
        <a:p>
          <a:r>
            <a:rPr lang="pt-BR" dirty="0">
              <a:solidFill>
                <a:schemeClr val="bg1"/>
              </a:solidFill>
            </a:rPr>
            <a:t>.</a:t>
          </a:r>
        </a:p>
      </dgm:t>
    </dgm:pt>
    <dgm:pt modelId="{0221677A-6B25-4CB6-A8F7-808085001C4F}" type="sibTrans" cxnId="{23063B04-F318-49D0-9D17-1599F3703004}">
      <dgm:prSet/>
      <dgm:spPr/>
      <dgm:t>
        <a:bodyPr/>
        <a:lstStyle/>
        <a:p>
          <a:endParaRPr lang="pt-BR"/>
        </a:p>
      </dgm:t>
    </dgm:pt>
    <dgm:pt modelId="{717B4906-CADA-4813-A64A-17A0C5538822}" type="parTrans" cxnId="{23063B04-F318-49D0-9D17-1599F3703004}">
      <dgm:prSet/>
      <dgm:spPr/>
      <dgm:t>
        <a:bodyPr/>
        <a:lstStyle/>
        <a:p>
          <a:endParaRPr lang="pt-BR"/>
        </a:p>
      </dgm:t>
    </dgm:pt>
    <dgm:pt modelId="{DF5A64DF-CF32-4292-AFD8-894DC45EF42C}" type="pres">
      <dgm:prSet presAssocID="{CE1E58EF-D11B-423B-9813-5042E643D3DC}" presName="Name0" presStyleCnt="0">
        <dgm:presLayoutVars>
          <dgm:chMax val="7"/>
          <dgm:chPref val="5"/>
        </dgm:presLayoutVars>
      </dgm:prSet>
      <dgm:spPr/>
    </dgm:pt>
    <dgm:pt modelId="{637A1EB2-748E-442B-9654-F770540E508D}" type="pres">
      <dgm:prSet presAssocID="{CE1E58EF-D11B-423B-9813-5042E643D3DC}" presName="arrowNode" presStyleLbl="node1" presStyleIdx="0" presStyleCnt="1" custLinFactX="304875" custLinFactY="100000" custLinFactNeighborX="400000" custLinFactNeighborY="145234"/>
      <dgm:spPr/>
    </dgm:pt>
    <dgm:pt modelId="{0E640F1C-0891-4D0F-92A1-0AFE2B4A1646}" type="pres">
      <dgm:prSet presAssocID="{85B10386-CB63-438E-81DC-D1E015B0802F}" presName="txNode1" presStyleLbl="revTx" presStyleIdx="0" presStyleCnt="1">
        <dgm:presLayoutVars>
          <dgm:bulletEnabled val="1"/>
        </dgm:presLayoutVars>
      </dgm:prSet>
      <dgm:spPr/>
    </dgm:pt>
  </dgm:ptLst>
  <dgm:cxnLst>
    <dgm:cxn modelId="{95841B02-D8FC-4C94-A5BD-D794C28E96E2}" type="presOf" srcId="{85B10386-CB63-438E-81DC-D1E015B0802F}" destId="{0E640F1C-0891-4D0F-92A1-0AFE2B4A1646}" srcOrd="0" destOrd="0" presId="urn:microsoft.com/office/officeart/2009/3/layout/DescendingProcess"/>
    <dgm:cxn modelId="{23063B04-F318-49D0-9D17-1599F3703004}" srcId="{CE1E58EF-D11B-423B-9813-5042E643D3DC}" destId="{85B10386-CB63-438E-81DC-D1E015B0802F}" srcOrd="0" destOrd="0" parTransId="{717B4906-CADA-4813-A64A-17A0C5538822}" sibTransId="{0221677A-6B25-4CB6-A8F7-808085001C4F}"/>
    <dgm:cxn modelId="{6788913E-5CEF-43BF-A777-D3A171232063}" type="presOf" srcId="{CE1E58EF-D11B-423B-9813-5042E643D3DC}" destId="{DF5A64DF-CF32-4292-AFD8-894DC45EF42C}" srcOrd="0" destOrd="0" presId="urn:microsoft.com/office/officeart/2009/3/layout/DescendingProcess"/>
    <dgm:cxn modelId="{A76DCBD2-D0CA-43D6-8CD7-EEEDDADCE921}" type="presParOf" srcId="{DF5A64DF-CF32-4292-AFD8-894DC45EF42C}" destId="{637A1EB2-748E-442B-9654-F770540E508D}" srcOrd="0" destOrd="0" presId="urn:microsoft.com/office/officeart/2009/3/layout/DescendingProcess"/>
    <dgm:cxn modelId="{6B26D243-57D7-4F46-ADB6-1FEDDD961FDF}" type="presParOf" srcId="{DF5A64DF-CF32-4292-AFD8-894DC45EF42C}" destId="{0E640F1C-0891-4D0F-92A1-0AFE2B4A1646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300" b="1" kern="1200" dirty="0"/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COTA-PARTE IPVA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TRANSFERENCIA DE RECURSO DA UNIÃO PARA EDUCAÇÃO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TRANSFERENCIA CONVENIO DO ESTADO PARA A EDUCAÇÃO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266835" y="332305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FUNDEB + VAAR+ ETI</a:t>
          </a:r>
        </a:p>
      </dsp:txBody>
      <dsp:txXfrm>
        <a:off x="266835" y="332305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252185" y="66937"/>
          <a:ext cx="8467982" cy="924282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COTA PARTE DA COMPENSAÇÃO FINANCEIRA DE RECURSOS HIDRICOS</a:t>
          </a:r>
        </a:p>
      </dsp:txBody>
      <dsp:txXfrm>
        <a:off x="252185" y="66937"/>
        <a:ext cx="8467982" cy="924282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GASTOS CONSTITUCIONAIS COM SAÚDE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329422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GASTOS CONSTITUCIONAIS COM EDUCAÇÃO</a:t>
          </a:r>
        </a:p>
      </dsp:txBody>
      <dsp:txXfrm>
        <a:off x="314510" y="329422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329422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DESPESA COM PESSOAL LEGISLATIVO</a:t>
          </a:r>
        </a:p>
      </dsp:txBody>
      <dsp:txXfrm>
        <a:off x="314510" y="329422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329422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DESPESA COM PESSOAL EXECUTIVO</a:t>
          </a:r>
        </a:p>
      </dsp:txBody>
      <dsp:txXfrm>
        <a:off x="314510" y="329422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DISPONIBILIDADE DE CAIXA EXECUTIVO E LEGISLATIVO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02316" y="303119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RECEITA LIQUIDA TOTAL</a:t>
          </a:r>
        </a:p>
      </dsp:txBody>
      <dsp:txXfrm>
        <a:off x="302316" y="303119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513453" y="-74554"/>
          <a:ext cx="683595" cy="683595"/>
        </a:xfrm>
        <a:prstGeom prst="blockArc">
          <a:avLst>
            <a:gd name="adj1" fmla="val 18900000"/>
            <a:gd name="adj2" fmla="val 2700000"/>
            <a:gd name="adj3" fmla="val 3160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166145" y="148426"/>
          <a:ext cx="8616347" cy="237633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125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COMENTÁRIO FINAL</a:t>
          </a:r>
        </a:p>
      </dsp:txBody>
      <dsp:txXfrm>
        <a:off x="166145" y="148426"/>
        <a:ext cx="8616347" cy="237633"/>
      </dsp:txXfrm>
    </dsp:sp>
    <dsp:sp modelId="{ADF32B06-1577-48BC-9410-699A2E92082F}">
      <dsp:nvSpPr>
        <dsp:cNvPr id="0" name=""/>
        <dsp:cNvSpPr/>
      </dsp:nvSpPr>
      <dsp:spPr>
        <a:xfrm>
          <a:off x="0" y="101098"/>
          <a:ext cx="332290" cy="3322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RECEITA ARRECADADA X RECEITA PREVISTA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DESPESA TOTAL LIQUIDADA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TRANSFERENCIA DE RECURSOS DA UNIÃO PARA SAÚDE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dirty="0"/>
            <a:t>TRANSFERENCIA DE RECURSO DO ESTADO PARA SAÚDE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67078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FUNDO DE PARTICIPAÇÃO DOS MUNICIPIOS - FPM</a:t>
          </a:r>
        </a:p>
      </dsp:txBody>
      <dsp:txXfrm>
        <a:off x="314510" y="267078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9D064-F681-476D-BE10-005734554DAE}">
      <dsp:nvSpPr>
        <dsp:cNvPr id="0" name=""/>
        <dsp:cNvSpPr/>
      </dsp:nvSpPr>
      <dsp:spPr>
        <a:xfrm>
          <a:off x="-1053056" y="-180253"/>
          <a:ext cx="1377098" cy="1377098"/>
        </a:xfrm>
        <a:prstGeom prst="blockArc">
          <a:avLst>
            <a:gd name="adj1" fmla="val 18900000"/>
            <a:gd name="adj2" fmla="val 2700000"/>
            <a:gd name="adj3" fmla="val 1569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10B72-36F6-4F8E-A51B-B69A283A3831}">
      <dsp:nvSpPr>
        <dsp:cNvPr id="0" name=""/>
        <dsp:cNvSpPr/>
      </dsp:nvSpPr>
      <dsp:spPr>
        <a:xfrm>
          <a:off x="314510" y="256687"/>
          <a:ext cx="8467982" cy="503216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46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/>
            <a:t>COTA-PARTE DO ICMS</a:t>
          </a:r>
        </a:p>
      </dsp:txBody>
      <dsp:txXfrm>
        <a:off x="314510" y="256687"/>
        <a:ext cx="8467982" cy="503216"/>
      </dsp:txXfrm>
    </dsp:sp>
    <dsp:sp modelId="{ADF32B06-1577-48BC-9410-699A2E92082F}">
      <dsp:nvSpPr>
        <dsp:cNvPr id="0" name=""/>
        <dsp:cNvSpPr/>
      </dsp:nvSpPr>
      <dsp:spPr>
        <a:xfrm>
          <a:off x="0" y="193785"/>
          <a:ext cx="629020" cy="6290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A1EB2-748E-442B-9654-F770540E508D}">
      <dsp:nvSpPr>
        <dsp:cNvPr id="0" name=""/>
        <dsp:cNvSpPr/>
      </dsp:nvSpPr>
      <dsp:spPr>
        <a:xfrm rot="4396374">
          <a:off x="42325" y="116880"/>
          <a:ext cx="142799" cy="99584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40F1C-0891-4D0F-92A1-0AFE2B4A1646}">
      <dsp:nvSpPr>
        <dsp:cNvPr id="0" name=""/>
        <dsp:cNvSpPr/>
      </dsp:nvSpPr>
      <dsp:spPr>
        <a:xfrm>
          <a:off x="16376" y="41981"/>
          <a:ext cx="67325" cy="26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b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>
              <a:solidFill>
                <a:schemeClr val="bg1"/>
              </a:solidFill>
            </a:rPr>
            <a:t>.</a:t>
          </a:r>
        </a:p>
      </dsp:txBody>
      <dsp:txXfrm>
        <a:off x="16376" y="41981"/>
        <a:ext cx="67325" cy="26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12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27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68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58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39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60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54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73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32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28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10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B2B75-8683-40DD-BDD3-C5BF8E7AFBED}" type="datetimeFigureOut">
              <a:rPr lang="pt-BR" smtClean="0"/>
              <a:t>14/09/2026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E0AF-5037-411F-AED8-38F727A134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12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chart" Target="../charts/chart8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chart" Target="../charts/chart9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chart" Target="../charts/chart10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chart" Target="../charts/chart11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chart" Target="../charts/chart12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chart" Target="../charts/chart13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chart" Target="../charts/chart14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chart" Target="../charts/chart15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chart" Target="../charts/chart16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chart" Target="../charts/chart17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chart" Target="../charts/char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hart" Target="../charts/char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chart" Target="../charts/char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hart" Target="../charts/chart5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chart" Target="../charts/chart6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chart" Target="../charts/chart7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1648047" y="1626781"/>
            <a:ext cx="5975497" cy="101009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279527" y="1746906"/>
            <a:ext cx="8530936" cy="4020151"/>
          </a:xfrm>
        </p:spPr>
        <p:txBody>
          <a:bodyPr>
            <a:normAutofit lnSpcReduction="10000"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</a:t>
            </a:r>
          </a:p>
          <a:p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Apresentação e Avaliação das Metas Fiscais do </a:t>
            </a:r>
          </a:p>
          <a:p>
            <a:pPr algn="ctr"/>
            <a:r>
              <a:rPr lang="pt-B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 Quadrimestre </a:t>
            </a:r>
          </a:p>
          <a:p>
            <a:pPr algn="ctr"/>
            <a:r>
              <a:rPr lang="pt-BR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pPr algn="ctr"/>
            <a:endParaRPr lang="pt-BR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36" y="113423"/>
            <a:ext cx="3111072" cy="108449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0"/>
            <a:ext cx="1714500" cy="103822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000373" y="5887182"/>
            <a:ext cx="242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Fonte: Secretaria Municipal da Fazenda</a:t>
            </a:r>
          </a:p>
          <a:p>
            <a:r>
              <a:rPr lang="pt-BR" sz="1200" dirty="0">
                <a:latin typeface="Arial Narrow" panose="020B0606020202030204" pitchFamily="34" charset="0"/>
              </a:rPr>
              <a:t>Setor de Contabilidade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000373" y="5620732"/>
            <a:ext cx="275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 Narrow" panose="020B0606020202030204" pitchFamily="34" charset="0"/>
              </a:rPr>
              <a:t>Contadora: Graciela </a:t>
            </a:r>
            <a:r>
              <a:rPr lang="pt-BR" dirty="0" err="1">
                <a:latin typeface="Arial Narrow" panose="020B0606020202030204" pitchFamily="34" charset="0"/>
              </a:rPr>
              <a:t>Tessaro</a:t>
            </a:r>
            <a:endParaRPr lang="pt-BR" dirty="0">
              <a:latin typeface="Arial Narrow" panose="020B0606020202030204" pitchFamily="34" charset="0"/>
            </a:endParaRPr>
          </a:p>
          <a:p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4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46507812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429000" y="1007918"/>
            <a:ext cx="2556164" cy="6026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265532"/>
              </p:ext>
            </p:extLst>
          </p:nvPr>
        </p:nvGraphicFramePr>
        <p:xfrm>
          <a:off x="713064" y="2057399"/>
          <a:ext cx="7801762" cy="4435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28436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368534842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231573" y="1153391"/>
            <a:ext cx="2763982" cy="519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178903"/>
              </p:ext>
            </p:extLst>
          </p:nvPr>
        </p:nvGraphicFramePr>
        <p:xfrm>
          <a:off x="662730" y="2057399"/>
          <a:ext cx="7944375" cy="4116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739822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495797917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460173" y="1039091"/>
            <a:ext cx="2182091" cy="633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359048"/>
              </p:ext>
            </p:extLst>
          </p:nvPr>
        </p:nvGraphicFramePr>
        <p:xfrm>
          <a:off x="654342" y="2057400"/>
          <a:ext cx="7969542" cy="4293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51932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232430569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190009" y="1049482"/>
            <a:ext cx="2940627" cy="540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750316"/>
              </p:ext>
            </p:extLst>
          </p:nvPr>
        </p:nvGraphicFramePr>
        <p:xfrm>
          <a:off x="679508" y="2057400"/>
          <a:ext cx="7625593" cy="4175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95121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262883938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616036" y="1309254"/>
            <a:ext cx="2618509" cy="561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11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602329"/>
              </p:ext>
            </p:extLst>
          </p:nvPr>
        </p:nvGraphicFramePr>
        <p:xfrm>
          <a:off x="587230" y="1750218"/>
          <a:ext cx="7818540" cy="4558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51096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81823206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2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120595"/>
              </p:ext>
            </p:extLst>
          </p:nvPr>
        </p:nvGraphicFramePr>
        <p:xfrm>
          <a:off x="813732" y="1897856"/>
          <a:ext cx="7902429" cy="4163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423711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256936408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200-00000E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880441"/>
              </p:ext>
            </p:extLst>
          </p:nvPr>
        </p:nvGraphicFramePr>
        <p:xfrm>
          <a:off x="947956" y="1962150"/>
          <a:ext cx="7474591" cy="433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79418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749220195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1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310965"/>
              </p:ext>
            </p:extLst>
          </p:nvPr>
        </p:nvGraphicFramePr>
        <p:xfrm>
          <a:off x="805343" y="1683543"/>
          <a:ext cx="7642371" cy="3995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00998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904686376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2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473019"/>
              </p:ext>
            </p:extLst>
          </p:nvPr>
        </p:nvGraphicFramePr>
        <p:xfrm>
          <a:off x="796953" y="1902619"/>
          <a:ext cx="7245074" cy="406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296043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57288173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2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1129569"/>
              </p:ext>
            </p:extLst>
          </p:nvPr>
        </p:nvGraphicFramePr>
        <p:xfrm>
          <a:off x="813732" y="2057400"/>
          <a:ext cx="7726261" cy="3747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6872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10669291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290623"/>
            <a:ext cx="9144000" cy="518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5715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Cumprindo a legislação vigente e ao  dever cívico de prestar contas, a</a:t>
            </a:r>
            <a:r>
              <a:rPr kumimoji="0" lang="pt-B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presentamos o Relatório de Avaliação das Metas Fiscais referentes ao 2° Quadrimestre de 2026, </a:t>
            </a:r>
            <a: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Audiência Pública com transmissão ao vivo</a:t>
            </a:r>
            <a:r>
              <a:rPr kumimoji="0" lang="pt-B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em cumprimento ao estabelecido no § 4º do art. 9º da LRF, que determina avaliar o cumprimento das metas fiscais do orçamento fiscal e da seguridade social ao final de cada quadrimestre.</a:t>
            </a:r>
            <a:endParaRPr kumimoji="0" lang="pt-B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270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50674497"/>
              </p:ext>
            </p:extLst>
          </p:nvPr>
        </p:nvGraphicFramePr>
        <p:xfrm>
          <a:off x="159487" y="99827"/>
          <a:ext cx="8782493" cy="534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" y="982373"/>
            <a:ext cx="9144001" cy="511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 resultados apresentados permitem concluir que a meta fixada para o Resultado Primário foi superada.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Despesas com Pessoal e a Dívida Consolidada em proporção a Receita Corrente Líquida encontram-se dentro dos limites legais.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Município instituiu e arrecadou todos os Impostos de sua competência, assim definidos na Constituição Federal. </a:t>
            </a:r>
          </a:p>
          <a:p>
            <a:pPr marL="34290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Município no 2° quadrimestre  não atingiu todos os limites Constitucionais estabelecidos: para os gastos em Saúde o 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mínimo </a:t>
            </a:r>
            <a:r>
              <a:rPr lang="pt-B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anual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15%  (não atingiu) para a</a:t>
            </a: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Educação 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</a:t>
            </a:r>
            <a:r>
              <a:rPr kumimoji="0" lang="pt-BR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25% 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(não atingiu)</a:t>
            </a:r>
            <a:r>
              <a:rPr kumimoji="0" lang="pt-BR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Fica demonstrado assim, o atingimento das metas fiscais, bem como o atendimento parcial dos requisitos da Lei de Responsabilidade Fiscal.</a:t>
            </a:r>
            <a:endParaRPr kumimoji="0" 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002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29240" y="2140206"/>
            <a:ext cx="741910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solidFill>
                  <a:srgbClr val="4646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6000" b="1" dirty="0">
                <a:solidFill>
                  <a:srgbClr val="46465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  <a:endParaRPr lang="pt-BR" sz="6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pt-BR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Graciela </a:t>
            </a:r>
            <a:r>
              <a:rPr lang="pt-BR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Tessaro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Contadora</a:t>
            </a:r>
          </a:p>
          <a:p>
            <a:pPr lvl="0" algn="ctr"/>
            <a:endParaRPr lang="pt-BR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pt-BR" sz="2000" b="1" i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contabilidade@novaromadosul.rs.gov.br</a:t>
            </a:r>
          </a:p>
          <a:p>
            <a:pPr lvl="0" algn="ctr"/>
            <a:endParaRPr lang="pt-BR" sz="20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pt-BR" sz="2000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t-BR" sz="12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Roma do Sul</a:t>
            </a:r>
            <a:r>
              <a:rPr lang="pt-BR" sz="1200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  </a:t>
            </a:r>
            <a:r>
              <a:rPr lang="pt-BR" sz="12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setembro de 2026.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293" y="475719"/>
            <a:ext cx="4186562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47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56883844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630889"/>
              </p:ext>
            </p:extLst>
          </p:nvPr>
        </p:nvGraphicFramePr>
        <p:xfrm>
          <a:off x="1071562" y="2057399"/>
          <a:ext cx="7000875" cy="3605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3445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112303515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7C1F10F-30BB-4A66-B9AB-7F06E5F119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089226"/>
              </p:ext>
            </p:extLst>
          </p:nvPr>
        </p:nvGraphicFramePr>
        <p:xfrm>
          <a:off x="852487" y="1745455"/>
          <a:ext cx="7439026" cy="436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10280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44635266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9611019"/>
              </p:ext>
            </p:extLst>
          </p:nvPr>
        </p:nvGraphicFramePr>
        <p:xfrm>
          <a:off x="1071562" y="2057400"/>
          <a:ext cx="7000875" cy="3814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0696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594586957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de cantos arredondados 3"/>
          <p:cNvSpPr/>
          <p:nvPr/>
        </p:nvSpPr>
        <p:spPr>
          <a:xfrm>
            <a:off x="3595255" y="1007918"/>
            <a:ext cx="2088572" cy="4779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699802"/>
              </p:ext>
            </p:extLst>
          </p:nvPr>
        </p:nvGraphicFramePr>
        <p:xfrm>
          <a:off x="1169193" y="2057399"/>
          <a:ext cx="6805613" cy="3621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69132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738248928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616035" y="987136"/>
            <a:ext cx="2067791" cy="592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131703"/>
              </p:ext>
            </p:extLst>
          </p:nvPr>
        </p:nvGraphicFramePr>
        <p:xfrm>
          <a:off x="981511" y="2057399"/>
          <a:ext cx="7206143" cy="4007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9753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753551909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Retângulo 17"/>
          <p:cNvSpPr/>
          <p:nvPr/>
        </p:nvSpPr>
        <p:spPr>
          <a:xfrm>
            <a:off x="479531" y="3825977"/>
            <a:ext cx="8467982" cy="503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03460" tIns="58420" rIns="58420" bIns="58420" numCol="1" spcCol="1270" anchor="ctr" anchorCtr="0">
            <a:noAutofit/>
          </a:bodyPr>
          <a:lstStyle/>
          <a:p>
            <a:pPr lvl="0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300" b="1" dirty="0"/>
              <a:t>QUARO 7 - RECEITAS DE CAPITAL: Prevista e Realizada</a:t>
            </a:r>
            <a:endParaRPr lang="pt-BR" sz="2300" b="1" kern="1200" dirty="0"/>
          </a:p>
        </p:txBody>
      </p:sp>
      <p:sp>
        <p:nvSpPr>
          <p:cNvPr id="2" name="Retângulo de cantos arredondados 1"/>
          <p:cNvSpPr/>
          <p:nvPr/>
        </p:nvSpPr>
        <p:spPr>
          <a:xfrm>
            <a:off x="3699164" y="1194955"/>
            <a:ext cx="2535381" cy="550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2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689206"/>
              </p:ext>
            </p:extLst>
          </p:nvPr>
        </p:nvGraphicFramePr>
        <p:xfrm>
          <a:off x="830510" y="2057400"/>
          <a:ext cx="7533314" cy="4074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3874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019989787"/>
              </p:ext>
            </p:extLst>
          </p:nvPr>
        </p:nvGraphicFramePr>
        <p:xfrm>
          <a:off x="159487" y="99827"/>
          <a:ext cx="8782493" cy="101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029219955"/>
              </p:ext>
            </p:extLst>
          </p:nvPr>
        </p:nvGraphicFramePr>
        <p:xfrm>
          <a:off x="7367155" y="5953992"/>
          <a:ext cx="181961" cy="249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3678382" y="1153391"/>
            <a:ext cx="2649682" cy="550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RECEITA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2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044021"/>
              </p:ext>
            </p:extLst>
          </p:nvPr>
        </p:nvGraphicFramePr>
        <p:xfrm>
          <a:off x="696286" y="2057399"/>
          <a:ext cx="7776595" cy="4217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29652082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3950</TotalTime>
  <Words>432</Words>
  <Application>Microsoft Office PowerPoint</Application>
  <PresentationFormat>Apresentação na tela (4:3)</PresentationFormat>
  <Paragraphs>75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contabilidade2</dc:creator>
  <cp:lastModifiedBy>Câmara Municipal</cp:lastModifiedBy>
  <cp:revision>887</cp:revision>
  <cp:lastPrinted>2026-05-13T18:44:16Z</cp:lastPrinted>
  <dcterms:created xsi:type="dcterms:W3CDTF">2014-05-28T12:58:23Z</dcterms:created>
  <dcterms:modified xsi:type="dcterms:W3CDTF">2026-09-14T11:41:39Z</dcterms:modified>
</cp:coreProperties>
</file>